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56"/>
  </p:notesMasterIdLst>
  <p:sldIdLst>
    <p:sldId id="341" r:id="rId2"/>
    <p:sldId id="330" r:id="rId3"/>
    <p:sldId id="331" r:id="rId4"/>
    <p:sldId id="343" r:id="rId5"/>
    <p:sldId id="334" r:id="rId6"/>
    <p:sldId id="258" r:id="rId7"/>
    <p:sldId id="314" r:id="rId8"/>
    <p:sldId id="259" r:id="rId9"/>
    <p:sldId id="262" r:id="rId10"/>
    <p:sldId id="263" r:id="rId11"/>
    <p:sldId id="260" r:id="rId12"/>
    <p:sldId id="315" r:id="rId13"/>
    <p:sldId id="317" r:id="rId14"/>
    <p:sldId id="344" r:id="rId15"/>
    <p:sldId id="345" r:id="rId16"/>
    <p:sldId id="266" r:id="rId17"/>
    <p:sldId id="268" r:id="rId18"/>
    <p:sldId id="323" r:id="rId19"/>
    <p:sldId id="269" r:id="rId20"/>
    <p:sldId id="324" r:id="rId21"/>
    <p:sldId id="325" r:id="rId22"/>
    <p:sldId id="272" r:id="rId23"/>
    <p:sldId id="318" r:id="rId24"/>
    <p:sldId id="273" r:id="rId25"/>
    <p:sldId id="274" r:id="rId26"/>
    <p:sldId id="276" r:id="rId27"/>
    <p:sldId id="319" r:id="rId28"/>
    <p:sldId id="346" r:id="rId29"/>
    <p:sldId id="320" r:id="rId30"/>
    <p:sldId id="279" r:id="rId31"/>
    <p:sldId id="322" r:id="rId32"/>
    <p:sldId id="281" r:id="rId33"/>
    <p:sldId id="321" r:id="rId34"/>
    <p:sldId id="282" r:id="rId35"/>
    <p:sldId id="283" r:id="rId36"/>
    <p:sldId id="285" r:id="rId37"/>
    <p:sldId id="347" r:id="rId38"/>
    <p:sldId id="286" r:id="rId39"/>
    <p:sldId id="289" r:id="rId40"/>
    <p:sldId id="326" r:id="rId41"/>
    <p:sldId id="294" r:id="rId42"/>
    <p:sldId id="299" r:id="rId43"/>
    <p:sldId id="302" r:id="rId44"/>
    <p:sldId id="303" r:id="rId45"/>
    <p:sldId id="349" r:id="rId46"/>
    <p:sldId id="306" r:id="rId47"/>
    <p:sldId id="307" r:id="rId48"/>
    <p:sldId id="308" r:id="rId49"/>
    <p:sldId id="351" r:id="rId50"/>
    <p:sldId id="309" r:id="rId51"/>
    <p:sldId id="310" r:id="rId52"/>
    <p:sldId id="311" r:id="rId53"/>
    <p:sldId id="313" r:id="rId54"/>
    <p:sldId id="350" r:id="rId5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ЈU Srеdnjа stručnа i tеhničkа škоlа - Gradiška" initials="ЈSsitš-G" lastIdx="1" clrIdx="0">
    <p:extLst>
      <p:ext uri="{19B8F6BF-5375-455C-9EA6-DF929625EA0E}">
        <p15:presenceInfo xmlns:p15="http://schemas.microsoft.com/office/powerpoint/2012/main" userId="ЈU Srеdnjа stručnа i tеhničkа škоlа - Gradišk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ommentAuthors" Target="commentAuthors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3C1FD0-4EA8-470F-AB17-A6BF5C097794}" type="datetimeFigureOut">
              <a:rPr lang="en-US" smtClean="0"/>
              <a:t>21-Sep-22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1937FB-F4CA-4700-84E8-D2DE37A33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261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21-Sep-22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21-Sep-22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21-Sep-22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21-Sep-22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21-Sep-22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21-Sep-22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21-Sep-22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21-Sep-22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21-Sep-22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21-Sep-22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21-Sep-22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21-Sep-22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21-Sep-22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21-Sep-22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21-Sep-22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21-Sep-22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21-Sep-22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21-Sep-22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1" y="2689715"/>
            <a:ext cx="9905998" cy="1478570"/>
          </a:xfrm>
        </p:spPr>
        <p:txBody>
          <a:bodyPr>
            <a:noAutofit/>
          </a:bodyPr>
          <a:lstStyle/>
          <a:p>
            <a:pPr algn="ctr"/>
            <a:r>
              <a:rPr lang="en-US" sz="4400" dirty="0" err="1"/>
              <a:t>Kako</a:t>
            </a:r>
            <a:r>
              <a:rPr lang="en-US" sz="4400" dirty="0"/>
              <a:t> </a:t>
            </a:r>
            <a:r>
              <a:rPr lang="en-US" sz="4400" dirty="0" err="1"/>
              <a:t>upravljati</a:t>
            </a:r>
            <a:r>
              <a:rPr lang="en-US" sz="4400" dirty="0"/>
              <a:t> </a:t>
            </a:r>
            <a:r>
              <a:rPr lang="en-US" sz="4400" dirty="0" err="1"/>
              <a:t>poplavama</a:t>
            </a:r>
            <a:br>
              <a:rPr lang="sr-Cyrl-RS" sz="4400" dirty="0"/>
            </a:b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079367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A7AC6E1-9C67-44AF-9632-FA320DAC43EF}"/>
              </a:ext>
            </a:extLst>
          </p:cNvPr>
          <p:cNvSpPr/>
          <p:nvPr/>
        </p:nvSpPr>
        <p:spPr>
          <a:xfrm>
            <a:off x="1746738" y="1537252"/>
            <a:ext cx="849923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r-Latn-BA" sz="2800" dirty="0">
              <a:latin typeface="Times New Roman" panose="02020603050405020304" pitchFamily="18" charset="0"/>
            </a:endParaRPr>
          </a:p>
          <a:p>
            <a:endParaRPr lang="sr-Latn-BA" sz="2800" dirty="0">
              <a:latin typeface="Times New Roman" panose="02020603050405020304" pitchFamily="18" charset="0"/>
            </a:endParaRPr>
          </a:p>
          <a:p>
            <a:endParaRPr lang="en-US" sz="28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38D12B9-D0DA-46FD-BE31-2838EE88EDB7}"/>
              </a:ext>
            </a:extLst>
          </p:cNvPr>
          <p:cNvSpPr/>
          <p:nvPr/>
        </p:nvSpPr>
        <p:spPr>
          <a:xfrm>
            <a:off x="1039536" y="2090172"/>
            <a:ext cx="991363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Za </a:t>
            </a:r>
            <a:r>
              <a:rPr lang="en-US" sz="2800" dirty="0" err="1"/>
              <a:t>odbranu</a:t>
            </a:r>
            <a:r>
              <a:rPr lang="en-US" sz="2800" dirty="0"/>
              <a:t> od </a:t>
            </a:r>
            <a:r>
              <a:rPr lang="en-US" sz="2800" dirty="0" err="1"/>
              <a:t>rijeke</a:t>
            </a:r>
            <a:r>
              <a:rPr lang="en-US" sz="2800" dirty="0"/>
              <a:t> Save </a:t>
            </a:r>
            <a:r>
              <a:rPr lang="en-US" sz="2800" dirty="0" err="1"/>
              <a:t>konstruisan</a:t>
            </a:r>
            <a:r>
              <a:rPr lang="en-US" sz="2800" dirty="0"/>
              <a:t> je i u </a:t>
            </a:r>
            <a:r>
              <a:rPr lang="en-US" sz="2800" dirty="0" err="1"/>
              <a:t>pogon</a:t>
            </a:r>
            <a:r>
              <a:rPr lang="en-US" sz="2800" dirty="0"/>
              <a:t> </a:t>
            </a:r>
            <a:r>
              <a:rPr lang="en-US" sz="2800" dirty="0" err="1"/>
              <a:t>stavljen</a:t>
            </a:r>
            <a:r>
              <a:rPr lang="en-US" sz="2800" dirty="0"/>
              <a:t> </a:t>
            </a:r>
            <a:r>
              <a:rPr lang="en-US" sz="2800" dirty="0" err="1"/>
              <a:t>određeni</a:t>
            </a:r>
            <a:r>
              <a:rPr lang="en-US" sz="2800" dirty="0"/>
              <a:t> </a:t>
            </a:r>
            <a:r>
              <a:rPr lang="en-US" sz="2800" dirty="0" err="1"/>
              <a:t>broj</a:t>
            </a:r>
            <a:r>
              <a:rPr lang="en-US" sz="2800" dirty="0"/>
              <a:t> </a:t>
            </a:r>
            <a:r>
              <a:rPr lang="en-US" sz="2800" dirty="0" err="1"/>
              <a:t>crpnih</a:t>
            </a:r>
            <a:r>
              <a:rPr lang="en-US" sz="2800" dirty="0"/>
              <a:t> </a:t>
            </a:r>
            <a:r>
              <a:rPr lang="en-US" sz="2800" dirty="0" err="1"/>
              <a:t>stanica</a:t>
            </a:r>
            <a:r>
              <a:rPr lang="en-US" sz="2800" dirty="0"/>
              <a:t> </a:t>
            </a:r>
            <a:r>
              <a:rPr lang="en-US" sz="2800" dirty="0" err="1"/>
              <a:t>kojima</a:t>
            </a:r>
            <a:r>
              <a:rPr lang="en-US" sz="2800" dirty="0"/>
              <a:t> </a:t>
            </a:r>
            <a:r>
              <a:rPr lang="en-US" sz="2800" dirty="0" err="1"/>
              <a:t>gazduje</a:t>
            </a:r>
            <a:r>
              <a:rPr lang="en-US" sz="2800" dirty="0"/>
              <a:t> JU </a:t>
            </a:r>
            <a:r>
              <a:rPr lang="en-US" sz="2800" dirty="0" err="1"/>
              <a:t>Vode</a:t>
            </a:r>
            <a:r>
              <a:rPr lang="en-US" sz="2800" dirty="0"/>
              <a:t> </a:t>
            </a:r>
            <a:r>
              <a:rPr lang="en-US" sz="2800" dirty="0" err="1"/>
              <a:t>Srpske</a:t>
            </a:r>
            <a:r>
              <a:rPr lang="en-US" sz="2800" dirty="0"/>
              <a:t>. </a:t>
            </a:r>
            <a:r>
              <a:rPr lang="en-US" sz="2800" dirty="0" err="1"/>
              <a:t>Prvenstveno</a:t>
            </a:r>
            <a:r>
              <a:rPr lang="en-US" sz="2800" dirty="0"/>
              <a:t> se </a:t>
            </a:r>
            <a:r>
              <a:rPr lang="en-US" sz="2800" dirty="0" err="1"/>
              <a:t>njima</a:t>
            </a:r>
            <a:r>
              <a:rPr lang="en-US" sz="2800" dirty="0"/>
              <a:t> </a:t>
            </a:r>
            <a:r>
              <a:rPr lang="en-US" sz="2800" dirty="0" err="1"/>
              <a:t>brani</a:t>
            </a:r>
            <a:r>
              <a:rPr lang="en-US" sz="2800" dirty="0"/>
              <a:t> </a:t>
            </a:r>
            <a:r>
              <a:rPr lang="en-US" sz="2800" dirty="0" err="1"/>
              <a:t>Lijevče</a:t>
            </a:r>
            <a:r>
              <a:rPr lang="en-US" sz="2800" dirty="0"/>
              <a:t> polje (36,500 ha) i </a:t>
            </a:r>
            <a:r>
              <a:rPr lang="en-US" sz="2800" dirty="0" err="1"/>
              <a:t>Dubička</a:t>
            </a:r>
            <a:r>
              <a:rPr lang="en-US" sz="2800" dirty="0"/>
              <a:t> </a:t>
            </a:r>
            <a:r>
              <a:rPr lang="en-US" sz="2800" dirty="0" err="1"/>
              <a:t>ravan</a:t>
            </a:r>
            <a:r>
              <a:rPr lang="en-US" sz="2800" dirty="0"/>
              <a:t> (6.500 ha). Na tom </a:t>
            </a:r>
            <a:r>
              <a:rPr lang="en-US" sz="2800" dirty="0" err="1"/>
              <a:t>prostoru</a:t>
            </a:r>
            <a:r>
              <a:rPr lang="en-US" sz="2800" dirty="0"/>
              <a:t> </a:t>
            </a:r>
            <a:r>
              <a:rPr lang="en-US" sz="2800" dirty="0" err="1"/>
              <a:t>postoji</a:t>
            </a:r>
            <a:r>
              <a:rPr lang="en-US" sz="2800" dirty="0"/>
              <a:t> 9 </a:t>
            </a:r>
            <a:r>
              <a:rPr lang="en-US" sz="2800" dirty="0" err="1"/>
              <a:t>pumpnih</a:t>
            </a:r>
            <a:r>
              <a:rPr lang="en-US" sz="2800" dirty="0"/>
              <a:t> </a:t>
            </a:r>
            <a:r>
              <a:rPr lang="en-US" sz="2800" dirty="0" err="1"/>
              <a:t>stanica</a:t>
            </a:r>
            <a:r>
              <a:rPr lang="en-US" sz="2800" dirty="0"/>
              <a:t> </a:t>
            </a:r>
            <a:r>
              <a:rPr lang="en-US" sz="2800" dirty="0" err="1"/>
              <a:t>kapacitete</a:t>
            </a:r>
            <a:r>
              <a:rPr lang="en-US" sz="2800" dirty="0"/>
              <a:t> 45,5 m3/s. </a:t>
            </a:r>
            <a:r>
              <a:rPr lang="en-US" sz="2800" dirty="0" err="1"/>
              <a:t>Crpne</a:t>
            </a:r>
            <a:r>
              <a:rPr lang="en-US" sz="2800" dirty="0"/>
              <a:t> </a:t>
            </a:r>
            <a:r>
              <a:rPr lang="en-US" sz="2800" dirty="0" err="1"/>
              <a:t>stanice</a:t>
            </a:r>
            <a:r>
              <a:rPr lang="en-US" sz="2800" dirty="0"/>
              <a:t> </a:t>
            </a:r>
            <a:r>
              <a:rPr lang="en-US" sz="2800" dirty="0" err="1"/>
              <a:t>su</a:t>
            </a:r>
            <a:r>
              <a:rPr lang="en-US" sz="2800" dirty="0"/>
              <a:t>: </a:t>
            </a:r>
            <a:r>
              <a:rPr lang="en-US" sz="2800" dirty="0" err="1"/>
              <a:t>Bajinci</a:t>
            </a:r>
            <a:r>
              <a:rPr lang="en-US" sz="2800" dirty="0"/>
              <a:t>, Matura, Dolina, </a:t>
            </a:r>
            <a:r>
              <a:rPr lang="en-US" sz="2800" dirty="0" err="1"/>
              <a:t>Kej</a:t>
            </a:r>
            <a:r>
              <a:rPr lang="en-US" sz="2800" dirty="0"/>
              <a:t>, Liman, </a:t>
            </a:r>
            <a:r>
              <a:rPr lang="en-US" sz="2800" dirty="0" err="1"/>
              <a:t>Orahova</a:t>
            </a:r>
            <a:r>
              <a:rPr lang="en-US" sz="2800" dirty="0"/>
              <a:t>, </a:t>
            </a:r>
            <a:r>
              <a:rPr lang="en-US" sz="2800" dirty="0" err="1"/>
              <a:t>Glavinac</a:t>
            </a:r>
            <a:r>
              <a:rPr lang="en-US" sz="2800" dirty="0"/>
              <a:t> I </a:t>
            </a:r>
            <a:r>
              <a:rPr lang="en-US" sz="2800" dirty="0" err="1"/>
              <a:t>i</a:t>
            </a:r>
            <a:r>
              <a:rPr lang="en-US" sz="2800" dirty="0"/>
              <a:t> II i Dubica. </a:t>
            </a:r>
          </a:p>
        </p:txBody>
      </p:sp>
    </p:spTree>
    <p:extLst>
      <p:ext uri="{BB962C8B-B14F-4D97-AF65-F5344CB8AC3E}">
        <p14:creationId xmlns:p14="http://schemas.microsoft.com/office/powerpoint/2010/main" val="12707072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154313-4F19-4158-A77E-A2971B032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7931"/>
            <a:ext cx="12192000" cy="652006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363A1D3-60C8-462E-9914-B8EDCD87449B}"/>
              </a:ext>
            </a:extLst>
          </p:cNvPr>
          <p:cNvSpPr/>
          <p:nvPr/>
        </p:nvSpPr>
        <p:spPr>
          <a:xfrm>
            <a:off x="2761388" y="-31401"/>
            <a:ext cx="75836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Nasipi</a:t>
            </a:r>
            <a:r>
              <a:rPr lang="en-US" sz="2400" dirty="0"/>
              <a:t> i </a:t>
            </a:r>
            <a:r>
              <a:rPr lang="en-US" sz="2400" dirty="0" err="1"/>
              <a:t>crpne</a:t>
            </a:r>
            <a:r>
              <a:rPr lang="en-US" sz="2400" dirty="0"/>
              <a:t> </a:t>
            </a:r>
            <a:r>
              <a:rPr lang="en-US" sz="2400" dirty="0" err="1"/>
              <a:t>stanice</a:t>
            </a:r>
            <a:r>
              <a:rPr lang="en-US" sz="2400" dirty="0"/>
              <a:t> na </a:t>
            </a:r>
            <a:r>
              <a:rPr lang="en-US" sz="2400" dirty="0" err="1"/>
              <a:t>prostoru</a:t>
            </a:r>
            <a:r>
              <a:rPr lang="en-US" sz="2400" dirty="0"/>
              <a:t> </a:t>
            </a:r>
            <a:r>
              <a:rPr lang="en-US" sz="2400" dirty="0" err="1"/>
              <a:t>Gradiške</a:t>
            </a:r>
            <a:r>
              <a:rPr lang="en-US" sz="2400" dirty="0"/>
              <a:t> i </a:t>
            </a:r>
            <a:r>
              <a:rPr lang="en-US" sz="2400" dirty="0" err="1"/>
              <a:t>Nove</a:t>
            </a:r>
            <a:r>
              <a:rPr lang="en-US" sz="2400" dirty="0"/>
              <a:t> </a:t>
            </a:r>
            <a:r>
              <a:rPr lang="en-US" sz="2400" dirty="0" err="1"/>
              <a:t>Gradiške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222763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E95F2B-03D2-4EAF-A2B3-31C2F85C9CD5}"/>
              </a:ext>
            </a:extLst>
          </p:cNvPr>
          <p:cNvSpPr txBox="1"/>
          <p:nvPr/>
        </p:nvSpPr>
        <p:spPr>
          <a:xfrm>
            <a:off x="758882" y="361113"/>
            <a:ext cx="11307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Osim čovjeka i priroda se trudi da zaštiti samu sebe od poplava. </a:t>
            </a:r>
            <a:endParaRPr lang="en-US" sz="3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6C2606-45E2-4E08-94F2-35148CB92475}"/>
              </a:ext>
            </a:extLst>
          </p:cNvPr>
          <p:cNvSpPr/>
          <p:nvPr/>
        </p:nvSpPr>
        <p:spPr>
          <a:xfrm>
            <a:off x="0" y="1328461"/>
            <a:ext cx="1206649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 </a:t>
            </a:r>
          </a:p>
          <a:p>
            <a:r>
              <a:rPr lang="en-US" sz="2800" dirty="0" err="1"/>
              <a:t>Šume</a:t>
            </a:r>
            <a:r>
              <a:rPr lang="en-US" sz="2800" dirty="0"/>
              <a:t> </a:t>
            </a:r>
            <a:r>
              <a:rPr lang="en-US" sz="2800" dirty="0" err="1"/>
              <a:t>svojim</a:t>
            </a:r>
            <a:r>
              <a:rPr lang="en-US" sz="2800" dirty="0"/>
              <a:t> </a:t>
            </a:r>
            <a:r>
              <a:rPr lang="en-US" sz="2800" dirty="0" err="1"/>
              <a:t>pokrivanjem</a:t>
            </a:r>
            <a:r>
              <a:rPr lang="en-US" sz="2800" dirty="0"/>
              <a:t> </a:t>
            </a:r>
            <a:r>
              <a:rPr lang="en-US" sz="2800" dirty="0" err="1"/>
              <a:t>tla</a:t>
            </a:r>
            <a:r>
              <a:rPr lang="en-US" sz="2800" dirty="0"/>
              <a:t> </a:t>
            </a:r>
            <a:r>
              <a:rPr lang="en-US" sz="2800" dirty="0" err="1"/>
              <a:t>pružaju</a:t>
            </a:r>
            <a:r>
              <a:rPr lang="en-US" sz="2800" dirty="0"/>
              <a:t> </a:t>
            </a:r>
            <a:r>
              <a:rPr lang="en-US" sz="2800" dirty="0" err="1"/>
              <a:t>najbolju</a:t>
            </a:r>
            <a:r>
              <a:rPr lang="en-US" sz="2800" dirty="0"/>
              <a:t> </a:t>
            </a:r>
            <a:r>
              <a:rPr lang="en-US" sz="2800" dirty="0" err="1"/>
              <a:t>zaštitu</a:t>
            </a:r>
            <a:r>
              <a:rPr lang="en-US" sz="2800" dirty="0"/>
              <a:t> od </a:t>
            </a:r>
            <a:r>
              <a:rPr lang="en-US" sz="2800" dirty="0" err="1"/>
              <a:t>vodne</a:t>
            </a:r>
            <a:r>
              <a:rPr lang="en-US" sz="2800" dirty="0"/>
              <a:t> </a:t>
            </a:r>
            <a:r>
              <a:rPr lang="en-US" sz="2800" dirty="0" err="1"/>
              <a:t>erozije</a:t>
            </a:r>
            <a:r>
              <a:rPr lang="en-US" sz="2800" dirty="0"/>
              <a:t>, a </a:t>
            </a:r>
            <a:r>
              <a:rPr lang="en-US" sz="2800" dirty="0" err="1"/>
              <a:t>svojim</a:t>
            </a:r>
            <a:r>
              <a:rPr lang="en-US" sz="2800" dirty="0"/>
              <a:t> </a:t>
            </a:r>
            <a:r>
              <a:rPr lang="en-US" sz="2800" dirty="0" err="1"/>
              <a:t>zemljištem</a:t>
            </a:r>
            <a:r>
              <a:rPr lang="en-US" sz="2800" dirty="0"/>
              <a:t> i </a:t>
            </a:r>
            <a:r>
              <a:rPr lang="en-US" sz="2800" dirty="0" err="1"/>
              <a:t>njegovim</a:t>
            </a:r>
            <a:r>
              <a:rPr lang="en-US" sz="2800" dirty="0"/>
              <a:t> </a:t>
            </a:r>
            <a:r>
              <a:rPr lang="en-US" sz="2800" dirty="0" err="1"/>
              <a:t>retencionim</a:t>
            </a:r>
            <a:r>
              <a:rPr lang="en-US" sz="2800" dirty="0"/>
              <a:t> </a:t>
            </a:r>
            <a:r>
              <a:rPr lang="en-US" sz="2800" dirty="0" err="1"/>
              <a:t>sposobnostima</a:t>
            </a:r>
            <a:r>
              <a:rPr lang="en-US" sz="2800" dirty="0"/>
              <a:t> </a:t>
            </a:r>
            <a:r>
              <a:rPr lang="en-US" sz="2800" dirty="0" err="1"/>
              <a:t>sprečavaju</a:t>
            </a:r>
            <a:r>
              <a:rPr lang="en-US" sz="2800" dirty="0"/>
              <a:t> </a:t>
            </a:r>
            <a:r>
              <a:rPr lang="en-US" sz="2800" dirty="0" err="1"/>
              <a:t>poplave</a:t>
            </a:r>
            <a:r>
              <a:rPr lang="en-US" sz="2800" dirty="0"/>
              <a:t> i </a:t>
            </a:r>
            <a:r>
              <a:rPr lang="en-US" sz="2800" dirty="0" err="1"/>
              <a:t>obezbjeđuju</a:t>
            </a:r>
            <a:r>
              <a:rPr lang="en-US" sz="2800" dirty="0"/>
              <a:t> </a:t>
            </a:r>
            <a:r>
              <a:rPr lang="en-US" sz="2800" dirty="0" err="1"/>
              <a:t>povoljan</a:t>
            </a:r>
            <a:r>
              <a:rPr lang="en-US" sz="2800" dirty="0"/>
              <a:t> </a:t>
            </a:r>
            <a:r>
              <a:rPr lang="en-US" sz="2800" dirty="0" err="1"/>
              <a:t>režim</a:t>
            </a:r>
            <a:r>
              <a:rPr lang="en-US" sz="2800" dirty="0"/>
              <a:t> </a:t>
            </a:r>
            <a:r>
              <a:rPr lang="en-US" sz="2800" dirty="0" err="1"/>
              <a:t>oticanja</a:t>
            </a:r>
            <a:r>
              <a:rPr lang="en-US" sz="2800" dirty="0"/>
              <a:t> </a:t>
            </a:r>
            <a:r>
              <a:rPr lang="en-US" sz="2800" dirty="0" err="1"/>
              <a:t>bujičnih</a:t>
            </a:r>
            <a:r>
              <a:rPr lang="en-US" sz="2800" dirty="0"/>
              <a:t> </a:t>
            </a:r>
            <a:r>
              <a:rPr lang="en-US" sz="2800" dirty="0" err="1"/>
              <a:t>voda</a:t>
            </a:r>
            <a:r>
              <a:rPr lang="en-US" sz="2800" dirty="0"/>
              <a:t>.</a:t>
            </a:r>
          </a:p>
          <a:p>
            <a:endParaRPr lang="en-US" sz="2800" dirty="0"/>
          </a:p>
          <a:p>
            <a:r>
              <a:rPr lang="en-US" sz="2800" dirty="0" err="1"/>
              <a:t>Šumsko</a:t>
            </a:r>
            <a:r>
              <a:rPr lang="en-US" sz="2800" dirty="0"/>
              <a:t> </a:t>
            </a:r>
            <a:r>
              <a:rPr lang="en-US" sz="2800" dirty="0" err="1"/>
              <a:t>zemljište</a:t>
            </a:r>
            <a:r>
              <a:rPr lang="en-US" sz="2800" dirty="0"/>
              <a:t> je </a:t>
            </a:r>
            <a:r>
              <a:rPr lang="en-US" sz="2800" dirty="0" err="1"/>
              <a:t>sposobno</a:t>
            </a:r>
            <a:r>
              <a:rPr lang="en-US" sz="2800" dirty="0"/>
              <a:t>  da </a:t>
            </a:r>
            <a:r>
              <a:rPr lang="en-US" sz="2800" dirty="0" err="1"/>
              <a:t>upije</a:t>
            </a:r>
            <a:r>
              <a:rPr lang="en-US" sz="2800" dirty="0"/>
              <a:t> a </a:t>
            </a:r>
            <a:r>
              <a:rPr lang="en-US" sz="2800" dirty="0" err="1"/>
              <a:t>zatim</a:t>
            </a:r>
            <a:r>
              <a:rPr lang="en-US" sz="2800" dirty="0"/>
              <a:t> i </a:t>
            </a:r>
            <a:r>
              <a:rPr lang="en-US" sz="2800" dirty="0" err="1"/>
              <a:t>zadrži</a:t>
            </a:r>
            <a:r>
              <a:rPr lang="en-US" sz="2800" dirty="0"/>
              <a:t> </a:t>
            </a:r>
            <a:r>
              <a:rPr lang="en-US" sz="2800" dirty="0" err="1"/>
              <a:t>velike</a:t>
            </a:r>
            <a:r>
              <a:rPr lang="en-US" sz="2800" dirty="0"/>
              <a:t> </a:t>
            </a:r>
            <a:r>
              <a:rPr lang="en-US" sz="2800" dirty="0" err="1"/>
              <a:t>količine</a:t>
            </a:r>
            <a:r>
              <a:rPr lang="en-US" sz="2800" dirty="0"/>
              <a:t> </a:t>
            </a:r>
            <a:r>
              <a:rPr lang="en-US" sz="2800" dirty="0" err="1"/>
              <a:t>vode</a:t>
            </a:r>
            <a:r>
              <a:rPr lang="en-US" sz="2800" dirty="0"/>
              <a:t> a </a:t>
            </a:r>
            <a:r>
              <a:rPr lang="en-US" sz="2800" dirty="0" err="1"/>
              <a:t>rezultat</a:t>
            </a:r>
            <a:r>
              <a:rPr lang="en-US" sz="2800" dirty="0"/>
              <a:t> </a:t>
            </a:r>
            <a:r>
              <a:rPr lang="en-US" sz="2800" dirty="0" err="1"/>
              <a:t>takvih</a:t>
            </a:r>
            <a:r>
              <a:rPr lang="en-US" sz="2800" dirty="0"/>
              <a:t> </a:t>
            </a:r>
            <a:r>
              <a:rPr lang="en-US" sz="2800" dirty="0" err="1"/>
              <a:t>specifikacija</a:t>
            </a:r>
            <a:r>
              <a:rPr lang="en-US" sz="2800" dirty="0"/>
              <a:t> je da se </a:t>
            </a:r>
            <a:r>
              <a:rPr lang="en-US" sz="2800" dirty="0" err="1"/>
              <a:t>smanjuje</a:t>
            </a:r>
            <a:r>
              <a:rPr lang="en-US" sz="2800" dirty="0"/>
              <a:t> </a:t>
            </a:r>
            <a:r>
              <a:rPr lang="en-US" sz="2800" dirty="0" err="1"/>
              <a:t>naglo</a:t>
            </a:r>
            <a:r>
              <a:rPr lang="en-US" sz="2800" dirty="0"/>
              <a:t> </a:t>
            </a:r>
            <a:r>
              <a:rPr lang="en-US" sz="2800" dirty="0" err="1"/>
              <a:t>poplavno</a:t>
            </a:r>
            <a:r>
              <a:rPr lang="en-US" sz="2800" dirty="0"/>
              <a:t> </a:t>
            </a:r>
            <a:r>
              <a:rPr lang="en-US" sz="2800" dirty="0" err="1"/>
              <a:t>oticanje</a:t>
            </a:r>
            <a:r>
              <a:rPr lang="en-US" sz="2800" dirty="0"/>
              <a:t> </a:t>
            </a:r>
            <a:r>
              <a:rPr lang="en-US" sz="2800" dirty="0" err="1"/>
              <a:t>koje</a:t>
            </a:r>
            <a:r>
              <a:rPr lang="en-US" sz="2800" dirty="0"/>
              <a:t> </a:t>
            </a:r>
            <a:r>
              <a:rPr lang="en-US" sz="2800" dirty="0" err="1"/>
              <a:t>najčešće</a:t>
            </a:r>
            <a:r>
              <a:rPr lang="en-US" sz="2800" dirty="0"/>
              <a:t> </a:t>
            </a:r>
            <a:r>
              <a:rPr lang="en-US" sz="2800" dirty="0" err="1"/>
              <a:t>pričinjava</a:t>
            </a:r>
            <a:r>
              <a:rPr lang="en-US" sz="2800" dirty="0"/>
              <a:t> </a:t>
            </a:r>
            <a:r>
              <a:rPr lang="en-US" sz="2800" dirty="0" err="1"/>
              <a:t>velike</a:t>
            </a:r>
            <a:r>
              <a:rPr lang="en-US" sz="2800" dirty="0"/>
              <a:t> </a:t>
            </a:r>
            <a:r>
              <a:rPr lang="en-US" sz="2800" dirty="0" err="1"/>
              <a:t>štete</a:t>
            </a:r>
            <a:r>
              <a:rPr lang="en-US" sz="2800" dirty="0"/>
              <a:t> u </a:t>
            </a:r>
            <a:r>
              <a:rPr lang="en-US" sz="2800" dirty="0" err="1"/>
              <a:t>nizvodnim</a:t>
            </a:r>
            <a:r>
              <a:rPr lang="en-US" sz="2800" dirty="0"/>
              <a:t> </a:t>
            </a:r>
            <a:r>
              <a:rPr lang="en-US" sz="2800" dirty="0" err="1"/>
              <a:t>područjima</a:t>
            </a:r>
            <a:r>
              <a:rPr lang="en-US" sz="2800" dirty="0"/>
              <a:t>. Pored toga </a:t>
            </a:r>
            <a:r>
              <a:rPr lang="en-US" sz="2800" dirty="0" err="1"/>
              <a:t>šuma</a:t>
            </a:r>
            <a:r>
              <a:rPr lang="en-US" sz="2800" dirty="0"/>
              <a:t> </a:t>
            </a:r>
            <a:r>
              <a:rPr lang="en-US" sz="2800" dirty="0" err="1"/>
              <a:t>ima</a:t>
            </a:r>
            <a:r>
              <a:rPr lang="en-US" sz="2800" dirty="0"/>
              <a:t> i </a:t>
            </a:r>
            <a:r>
              <a:rPr lang="en-US" sz="2800" dirty="0" err="1"/>
              <a:t>niz</a:t>
            </a:r>
            <a:r>
              <a:rPr lang="en-US" sz="2800" dirty="0"/>
              <a:t> </a:t>
            </a:r>
            <a:r>
              <a:rPr lang="en-US" sz="2800" dirty="0" err="1"/>
              <a:t>drugih</a:t>
            </a:r>
            <a:r>
              <a:rPr lang="en-US" sz="2800" dirty="0"/>
              <a:t>, </a:t>
            </a:r>
            <a:r>
              <a:rPr lang="en-US" sz="2800" dirty="0" err="1"/>
              <a:t>pozitivnih</a:t>
            </a:r>
            <a:r>
              <a:rPr lang="en-US" sz="2800" dirty="0"/>
              <a:t>, </a:t>
            </a:r>
            <a:r>
              <a:rPr lang="en-US" sz="2800" dirty="0" err="1"/>
              <a:t>karakteristika</a:t>
            </a:r>
            <a:r>
              <a:rPr lang="en-US" sz="2800" dirty="0"/>
              <a:t> a </a:t>
            </a:r>
            <a:r>
              <a:rPr lang="en-US" sz="2800" dirty="0" err="1"/>
              <a:t>djeluje</a:t>
            </a:r>
            <a:r>
              <a:rPr lang="en-US" sz="2800" dirty="0"/>
              <a:t> i </a:t>
            </a:r>
            <a:r>
              <a:rPr lang="en-US" sz="2800" dirty="0" err="1"/>
              <a:t>kao</a:t>
            </a:r>
            <a:r>
              <a:rPr lang="en-US" sz="2800" dirty="0"/>
              <a:t> </a:t>
            </a:r>
            <a:r>
              <a:rPr lang="en-US" sz="2800" dirty="0" err="1"/>
              <a:t>prirodni</a:t>
            </a:r>
            <a:r>
              <a:rPr lang="en-US" sz="2800" dirty="0"/>
              <a:t> filter za </a:t>
            </a:r>
            <a:r>
              <a:rPr lang="en-US" sz="2800" dirty="0" err="1"/>
              <a:t>prečišćavanje</a:t>
            </a:r>
            <a:r>
              <a:rPr lang="en-US" sz="2800" dirty="0"/>
              <a:t> </a:t>
            </a:r>
            <a:r>
              <a:rPr lang="en-US" sz="2800" dirty="0" err="1"/>
              <a:t>voda</a:t>
            </a:r>
            <a:r>
              <a:rPr lang="en-US" sz="2800" dirty="0"/>
              <a:t>.</a:t>
            </a:r>
          </a:p>
          <a:p>
            <a:endParaRPr lang="sr-Cyrl-BA" sz="2600" dirty="0"/>
          </a:p>
        </p:txBody>
      </p:sp>
    </p:spTree>
    <p:extLst>
      <p:ext uri="{BB962C8B-B14F-4D97-AF65-F5344CB8AC3E}">
        <p14:creationId xmlns:p14="http://schemas.microsoft.com/office/powerpoint/2010/main" val="14645906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337265-092F-4DCA-88C6-C695914925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01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530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4168" y="904022"/>
            <a:ext cx="9905998" cy="1979856"/>
          </a:xfrm>
        </p:spPr>
        <p:txBody>
          <a:bodyPr>
            <a:noAutofit/>
          </a:bodyPr>
          <a:lstStyle/>
          <a:p>
            <a:r>
              <a:rPr lang="en-US" sz="2400" dirty="0" err="1"/>
              <a:t>Takođe</a:t>
            </a:r>
            <a:r>
              <a:rPr lang="en-US" sz="2400" dirty="0"/>
              <a:t>, </a:t>
            </a:r>
            <a:r>
              <a:rPr lang="en-US" sz="2400" dirty="0" err="1"/>
              <a:t>vegetacija</a:t>
            </a:r>
            <a:r>
              <a:rPr lang="en-US" sz="2400" dirty="0"/>
              <a:t> </a:t>
            </a:r>
            <a:r>
              <a:rPr lang="en-US" sz="2400" dirty="0" err="1"/>
              <a:t>djeluje</a:t>
            </a:r>
            <a:r>
              <a:rPr lang="en-US" sz="2400" dirty="0"/>
              <a:t> i </a:t>
            </a:r>
            <a:r>
              <a:rPr lang="en-US" sz="2400" dirty="0" err="1"/>
              <a:t>kroz</a:t>
            </a:r>
            <a:r>
              <a:rPr lang="en-US" sz="2400" dirty="0"/>
              <a:t> </a:t>
            </a:r>
            <a:r>
              <a:rPr lang="en-US" sz="2400" dirty="0" err="1"/>
              <a:t>proces</a:t>
            </a:r>
            <a:r>
              <a:rPr lang="en-US" sz="2400" dirty="0"/>
              <a:t> </a:t>
            </a:r>
            <a:r>
              <a:rPr lang="en-US" sz="2400" dirty="0" err="1"/>
              <a:t>zadržavanja</a:t>
            </a:r>
            <a:r>
              <a:rPr lang="en-US" sz="2400" dirty="0"/>
              <a:t> </a:t>
            </a:r>
            <a:r>
              <a:rPr lang="en-US" sz="2400" dirty="0" err="1"/>
              <a:t>naglog</a:t>
            </a:r>
            <a:r>
              <a:rPr lang="en-US" sz="2400" dirty="0"/>
              <a:t> </a:t>
            </a:r>
            <a:r>
              <a:rPr lang="en-US" sz="2400" dirty="0" err="1"/>
              <a:t>topljenja</a:t>
            </a:r>
            <a:r>
              <a:rPr lang="en-US" sz="2400" dirty="0"/>
              <a:t> </a:t>
            </a:r>
            <a:r>
              <a:rPr lang="en-US" sz="2400" dirty="0" err="1"/>
              <a:t>snijega</a:t>
            </a:r>
            <a:r>
              <a:rPr lang="en-US" sz="2400" dirty="0"/>
              <a:t> </a:t>
            </a:r>
            <a:r>
              <a:rPr lang="en-US" sz="2400" dirty="0" err="1"/>
              <a:t>tako</a:t>
            </a:r>
            <a:r>
              <a:rPr lang="en-US" sz="2400" dirty="0"/>
              <a:t> </a:t>
            </a:r>
            <a:r>
              <a:rPr lang="en-US" sz="2400" dirty="0" err="1"/>
              <a:t>što</a:t>
            </a:r>
            <a:r>
              <a:rPr lang="en-US" sz="2400" dirty="0"/>
              <a:t> </a:t>
            </a:r>
            <a:r>
              <a:rPr lang="en-US" sz="2400" dirty="0" err="1"/>
              <a:t>zadržava</a:t>
            </a:r>
            <a:r>
              <a:rPr lang="en-US" sz="2400" dirty="0"/>
              <a:t> </a:t>
            </a:r>
            <a:r>
              <a:rPr lang="en-US" sz="2400" dirty="0" err="1"/>
              <a:t>dovoljno</a:t>
            </a:r>
            <a:r>
              <a:rPr lang="en-US" sz="2400" dirty="0"/>
              <a:t> </a:t>
            </a:r>
            <a:r>
              <a:rPr lang="en-US" sz="2400" dirty="0" err="1"/>
              <a:t>niske</a:t>
            </a:r>
            <a:r>
              <a:rPr lang="en-US" sz="2400" dirty="0"/>
              <a:t> temperature </a:t>
            </a:r>
            <a:r>
              <a:rPr lang="en-US" sz="2400" dirty="0" err="1"/>
              <a:t>prizemnih</a:t>
            </a:r>
            <a:r>
              <a:rPr lang="en-US" sz="2400" dirty="0"/>
              <a:t> </a:t>
            </a:r>
            <a:r>
              <a:rPr lang="en-US" sz="2400" dirty="0" err="1"/>
              <a:t>slojeva</a:t>
            </a:r>
            <a:r>
              <a:rPr lang="en-US" sz="2400" dirty="0"/>
              <a:t> </a:t>
            </a:r>
            <a:r>
              <a:rPr lang="en-US" sz="2400" dirty="0" err="1"/>
              <a:t>vazduha</a:t>
            </a:r>
            <a:r>
              <a:rPr lang="en-US" sz="2400" dirty="0"/>
              <a:t>, </a:t>
            </a:r>
            <a:r>
              <a:rPr lang="en-US" sz="2400" dirty="0" err="1"/>
              <a:t>naročito</a:t>
            </a:r>
            <a:r>
              <a:rPr lang="en-US" sz="2400" dirty="0"/>
              <a:t> </a:t>
            </a:r>
            <a:r>
              <a:rPr lang="en-US" sz="2400" dirty="0" err="1"/>
              <a:t>kod</a:t>
            </a:r>
            <a:r>
              <a:rPr lang="en-US" sz="2400" dirty="0"/>
              <a:t> </a:t>
            </a:r>
            <a:r>
              <a:rPr lang="en-US" sz="2400" dirty="0" err="1"/>
              <a:t>šumske</a:t>
            </a:r>
            <a:r>
              <a:rPr lang="en-US" sz="2400" dirty="0"/>
              <a:t> </a:t>
            </a:r>
            <a:r>
              <a:rPr lang="en-US" sz="2400" dirty="0" err="1"/>
              <a:t>vegetacije</a:t>
            </a:r>
            <a:r>
              <a:rPr lang="en-US" sz="2400" dirty="0"/>
              <a:t> i time </a:t>
            </a:r>
            <a:r>
              <a:rPr lang="en-US" sz="2400" dirty="0" err="1"/>
              <a:t>usporava</a:t>
            </a:r>
            <a:r>
              <a:rPr lang="en-US" sz="2400" dirty="0"/>
              <a:t> </a:t>
            </a:r>
            <a:r>
              <a:rPr lang="en-US" sz="2400" dirty="0" err="1"/>
              <a:t>naglo</a:t>
            </a:r>
            <a:r>
              <a:rPr lang="en-US" sz="2400" dirty="0"/>
              <a:t> </a:t>
            </a:r>
            <a:r>
              <a:rPr lang="en-US" sz="2400" dirty="0" err="1"/>
              <a:t>topljenje</a:t>
            </a:r>
            <a:r>
              <a:rPr lang="en-US" sz="2400" dirty="0"/>
              <a:t> </a:t>
            </a:r>
            <a:r>
              <a:rPr lang="en-US" sz="2400" dirty="0" err="1"/>
              <a:t>snijega</a:t>
            </a:r>
            <a:r>
              <a:rPr lang="en-US" sz="2400" dirty="0"/>
              <a:t> </a:t>
            </a:r>
            <a:r>
              <a:rPr lang="en-US" sz="2400" dirty="0" err="1"/>
              <a:t>koje</a:t>
            </a:r>
            <a:r>
              <a:rPr lang="en-US" sz="2400" dirty="0"/>
              <a:t> </a:t>
            </a:r>
            <a:r>
              <a:rPr lang="en-US" sz="2400" dirty="0" err="1"/>
              <a:t>može</a:t>
            </a:r>
            <a:r>
              <a:rPr lang="en-US" sz="2400" dirty="0"/>
              <a:t> </a:t>
            </a:r>
            <a:r>
              <a:rPr lang="en-US" sz="2400" dirty="0" err="1"/>
              <a:t>izazvati</a:t>
            </a:r>
            <a:r>
              <a:rPr lang="en-US" sz="2400" dirty="0"/>
              <a:t> </a:t>
            </a:r>
            <a:r>
              <a:rPr lang="en-US" sz="2400" dirty="0" err="1"/>
              <a:t>veće</a:t>
            </a:r>
            <a:r>
              <a:rPr lang="en-US" sz="2400" dirty="0"/>
              <a:t> </a:t>
            </a:r>
            <a:r>
              <a:rPr lang="en-US" sz="2400" dirty="0" err="1"/>
              <a:t>poplavne</a:t>
            </a:r>
            <a:r>
              <a:rPr lang="en-US" sz="2400" dirty="0"/>
              <a:t> </a:t>
            </a:r>
            <a:r>
              <a:rPr lang="en-US" sz="2400" dirty="0" err="1"/>
              <a:t>talase</a:t>
            </a:r>
            <a:r>
              <a:rPr lang="en-US" sz="2400" dirty="0"/>
              <a:t>, </a:t>
            </a:r>
            <a:r>
              <a:rPr lang="en-US" sz="2400" dirty="0" err="1"/>
              <a:t>naročito</a:t>
            </a:r>
            <a:r>
              <a:rPr lang="en-US" sz="2400" dirty="0"/>
              <a:t> u </a:t>
            </a:r>
            <a:r>
              <a:rPr lang="en-US" sz="2400" dirty="0" err="1"/>
              <a:t>planinskim</a:t>
            </a:r>
            <a:r>
              <a:rPr lang="en-US" sz="2400" dirty="0"/>
              <a:t> </a:t>
            </a:r>
            <a:r>
              <a:rPr lang="en-US" sz="2400" dirty="0" err="1"/>
              <a:t>predjelima</a:t>
            </a:r>
            <a:r>
              <a:rPr lang="en-US" sz="2400" dirty="0"/>
              <a:t>.</a:t>
            </a:r>
            <a:br>
              <a:rPr lang="en-US" sz="2400" dirty="0"/>
            </a:br>
            <a:br>
              <a:rPr lang="sr-Cyrl-RS" sz="2400" dirty="0"/>
            </a:br>
            <a:endParaRPr lang="en-US" sz="24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168" y="2907324"/>
            <a:ext cx="4200508" cy="3574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108" y="2883878"/>
            <a:ext cx="4657460" cy="358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7331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err="1"/>
              <a:t>Dosadašnje</a:t>
            </a:r>
            <a:r>
              <a:rPr lang="en-US" sz="2400" dirty="0"/>
              <a:t> </a:t>
            </a:r>
            <a:r>
              <a:rPr lang="en-US" sz="2400" dirty="0" err="1"/>
              <a:t>nedomaćinsko</a:t>
            </a:r>
            <a:r>
              <a:rPr lang="en-US" sz="2400" dirty="0"/>
              <a:t> </a:t>
            </a:r>
            <a:r>
              <a:rPr lang="en-US" sz="2400" dirty="0" err="1"/>
              <a:t>ponašanje</a:t>
            </a:r>
            <a:r>
              <a:rPr lang="en-US" sz="2400" dirty="0"/>
              <a:t> </a:t>
            </a:r>
            <a:r>
              <a:rPr lang="en-US" sz="2400" dirty="0" err="1"/>
              <a:t>prema</a:t>
            </a:r>
            <a:r>
              <a:rPr lang="en-US" sz="2400" dirty="0"/>
              <a:t> </a:t>
            </a:r>
            <a:r>
              <a:rPr lang="en-US" sz="2400" dirty="0" err="1"/>
              <a:t>šumama</a:t>
            </a:r>
            <a:r>
              <a:rPr lang="en-US" sz="2400" dirty="0"/>
              <a:t> </a:t>
            </a:r>
            <a:r>
              <a:rPr lang="en-US" sz="2400" dirty="0" err="1"/>
              <a:t>kao</a:t>
            </a:r>
            <a:r>
              <a:rPr lang="en-US" sz="2400" dirty="0"/>
              <a:t> i </a:t>
            </a:r>
            <a:r>
              <a:rPr lang="en-US" sz="2400" dirty="0" err="1"/>
              <a:t>neplanska</a:t>
            </a:r>
            <a:r>
              <a:rPr lang="en-US" sz="2400" dirty="0"/>
              <a:t> </a:t>
            </a:r>
            <a:r>
              <a:rPr lang="en-US" sz="2400" dirty="0" err="1"/>
              <a:t>sječa</a:t>
            </a:r>
            <a:r>
              <a:rPr lang="en-US" sz="2400" dirty="0"/>
              <a:t> </a:t>
            </a:r>
            <a:r>
              <a:rPr lang="en-US" sz="2400" dirty="0" err="1"/>
              <a:t>narušili</a:t>
            </a:r>
            <a:r>
              <a:rPr lang="en-US" sz="2400" dirty="0"/>
              <a:t>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/>
              <a:t>taj</a:t>
            </a:r>
            <a:r>
              <a:rPr lang="en-US" sz="2400" dirty="0"/>
              <a:t> </a:t>
            </a:r>
            <a:r>
              <a:rPr lang="en-US" sz="2400" dirty="0" err="1"/>
              <a:t>prirodni</a:t>
            </a:r>
            <a:r>
              <a:rPr lang="en-US" sz="2400" dirty="0"/>
              <a:t> </a:t>
            </a:r>
            <a:r>
              <a:rPr lang="en-US" sz="2400" dirty="0" err="1"/>
              <a:t>sistem</a:t>
            </a:r>
            <a:r>
              <a:rPr lang="en-US" sz="2400" dirty="0"/>
              <a:t> i </a:t>
            </a:r>
            <a:r>
              <a:rPr lang="en-US" sz="2400" dirty="0" err="1"/>
              <a:t>kao</a:t>
            </a:r>
            <a:r>
              <a:rPr lang="en-US" sz="2400" dirty="0"/>
              <a:t> </a:t>
            </a:r>
            <a:r>
              <a:rPr lang="en-US" sz="2400" dirty="0" err="1"/>
              <a:t>rezultat</a:t>
            </a:r>
            <a:r>
              <a:rPr lang="en-US" sz="2400" dirty="0"/>
              <a:t> </a:t>
            </a:r>
            <a:r>
              <a:rPr lang="en-US" sz="2400" dirty="0" err="1"/>
              <a:t>imamo</a:t>
            </a:r>
            <a:r>
              <a:rPr lang="en-US" sz="2400" dirty="0"/>
              <a:t> </a:t>
            </a:r>
            <a:r>
              <a:rPr lang="en-US" sz="2400" dirty="0" err="1"/>
              <a:t>sve</a:t>
            </a:r>
            <a:r>
              <a:rPr lang="en-US" sz="2400" dirty="0"/>
              <a:t> </a:t>
            </a:r>
            <a:r>
              <a:rPr lang="en-US" sz="2400" dirty="0" err="1"/>
              <a:t>češće</a:t>
            </a:r>
            <a:r>
              <a:rPr lang="en-US" sz="2400" dirty="0"/>
              <a:t> i </a:t>
            </a:r>
            <a:r>
              <a:rPr lang="en-US" sz="2400" dirty="0" err="1"/>
              <a:t>obimnije</a:t>
            </a:r>
            <a:r>
              <a:rPr lang="en-US" sz="2400" dirty="0"/>
              <a:t> </a:t>
            </a:r>
            <a:r>
              <a:rPr lang="en-US" sz="2400" dirty="0" err="1"/>
              <a:t>bujične</a:t>
            </a:r>
            <a:r>
              <a:rPr lang="en-US" sz="2400" dirty="0"/>
              <a:t> </a:t>
            </a:r>
            <a:r>
              <a:rPr lang="en-US" sz="2400" dirty="0" err="1"/>
              <a:t>poplave</a:t>
            </a:r>
            <a:r>
              <a:rPr lang="en-US" sz="2400" dirty="0"/>
              <a:t> </a:t>
            </a:r>
            <a:r>
              <a:rPr lang="en-US" sz="2400" dirty="0" err="1"/>
              <a:t>svih</a:t>
            </a:r>
            <a:r>
              <a:rPr lang="en-US" sz="2400" dirty="0"/>
              <a:t>, pa i </a:t>
            </a:r>
            <a:r>
              <a:rPr lang="en-US" sz="2400" dirty="0" err="1"/>
              <a:t>najmanjih</a:t>
            </a:r>
            <a:r>
              <a:rPr lang="en-US" sz="2400" dirty="0"/>
              <a:t>, </a:t>
            </a:r>
            <a:r>
              <a:rPr lang="en-US" sz="2400" dirty="0" err="1"/>
              <a:t>potoka</a:t>
            </a:r>
            <a:r>
              <a:rPr lang="en-US" sz="2400" dirty="0"/>
              <a:t> na </a:t>
            </a:r>
            <a:r>
              <a:rPr lang="en-US" sz="2400" dirty="0" err="1"/>
              <a:t>padinama</a:t>
            </a:r>
            <a:r>
              <a:rPr lang="en-US" sz="2400" dirty="0"/>
              <a:t> </a:t>
            </a:r>
            <a:r>
              <a:rPr lang="en-US" sz="2400" dirty="0" err="1"/>
              <a:t>Kozare</a:t>
            </a:r>
            <a:r>
              <a:rPr lang="en-US" sz="2400" dirty="0"/>
              <a:t> i </a:t>
            </a:r>
            <a:r>
              <a:rPr lang="en-US" sz="2400" dirty="0" err="1"/>
              <a:t>Prosare</a:t>
            </a:r>
            <a:r>
              <a:rPr lang="sr-Latn-BA" sz="2400" dirty="0"/>
              <a:t>.</a:t>
            </a:r>
            <a:endParaRPr lang="ru-RU" sz="24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646" y="2237764"/>
            <a:ext cx="4444919" cy="354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484" y="2286000"/>
            <a:ext cx="4840644" cy="3493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67992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D0286-5FAD-4311-A6CD-3AC10A05B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6736"/>
            <a:ext cx="7388294" cy="2106952"/>
          </a:xfrm>
        </p:spPr>
        <p:txBody>
          <a:bodyPr>
            <a:normAutofit fontScale="90000"/>
          </a:bodyPr>
          <a:lstStyle/>
          <a:p>
            <a:r>
              <a:rPr lang="en-US" sz="2900" b="1" dirty="0" err="1">
                <a:solidFill>
                  <a:schemeClr val="bg1"/>
                </a:solidFill>
              </a:rPr>
              <a:t>Područje</a:t>
            </a:r>
            <a:r>
              <a:rPr lang="en-US" sz="2900" b="1" dirty="0">
                <a:solidFill>
                  <a:schemeClr val="bg1"/>
                </a:solidFill>
              </a:rPr>
              <a:t> </a:t>
            </a:r>
            <a:r>
              <a:rPr lang="en-US" sz="2900" b="1" dirty="0" err="1">
                <a:solidFill>
                  <a:schemeClr val="bg1"/>
                </a:solidFill>
              </a:rPr>
              <a:t>grada</a:t>
            </a:r>
            <a:r>
              <a:rPr lang="en-US" sz="2900" b="1" dirty="0">
                <a:solidFill>
                  <a:schemeClr val="bg1"/>
                </a:solidFill>
              </a:rPr>
              <a:t> Gradiška </a:t>
            </a:r>
            <a:r>
              <a:rPr lang="en-US" sz="2900" b="1" dirty="0" err="1">
                <a:solidFill>
                  <a:schemeClr val="bg1"/>
                </a:solidFill>
              </a:rPr>
              <a:t>nalazi</a:t>
            </a:r>
            <a:r>
              <a:rPr lang="en-US" sz="2900" b="1" dirty="0">
                <a:solidFill>
                  <a:schemeClr val="bg1"/>
                </a:solidFill>
              </a:rPr>
              <a:t> se, </a:t>
            </a:r>
            <a:r>
              <a:rPr lang="en-US" sz="2900" b="1" dirty="0" err="1">
                <a:solidFill>
                  <a:schemeClr val="bg1"/>
                </a:solidFill>
              </a:rPr>
              <a:t>najvećim</a:t>
            </a:r>
            <a:r>
              <a:rPr lang="en-US" sz="2900" b="1" dirty="0">
                <a:solidFill>
                  <a:schemeClr val="bg1"/>
                </a:solidFill>
              </a:rPr>
              <a:t> </a:t>
            </a:r>
            <a:r>
              <a:rPr lang="en-US" sz="2900" b="1" dirty="0" err="1">
                <a:solidFill>
                  <a:schemeClr val="bg1"/>
                </a:solidFill>
              </a:rPr>
              <a:t>djelom</a:t>
            </a:r>
            <a:r>
              <a:rPr lang="en-US" sz="2900" b="1" dirty="0">
                <a:solidFill>
                  <a:schemeClr val="bg1"/>
                </a:solidFill>
              </a:rPr>
              <a:t>, u </a:t>
            </a:r>
            <a:r>
              <a:rPr lang="en-US" sz="2900" b="1" dirty="0" err="1">
                <a:solidFill>
                  <a:schemeClr val="bg1"/>
                </a:solidFill>
              </a:rPr>
              <a:t>slivu</a:t>
            </a:r>
            <a:r>
              <a:rPr lang="en-US" sz="2900" b="1" dirty="0">
                <a:solidFill>
                  <a:schemeClr val="bg1"/>
                </a:solidFill>
              </a:rPr>
              <a:t> </a:t>
            </a:r>
            <a:r>
              <a:rPr lang="en-US" sz="2900" b="1" dirty="0" err="1">
                <a:solidFill>
                  <a:schemeClr val="bg1"/>
                </a:solidFill>
              </a:rPr>
              <a:t>rijeke</a:t>
            </a:r>
            <a:r>
              <a:rPr lang="en-US" sz="2900" b="1" dirty="0">
                <a:solidFill>
                  <a:schemeClr val="bg1"/>
                </a:solidFill>
              </a:rPr>
              <a:t> Save </a:t>
            </a:r>
            <a:r>
              <a:rPr lang="en-US" sz="2900" b="1" dirty="0" err="1">
                <a:solidFill>
                  <a:schemeClr val="bg1"/>
                </a:solidFill>
              </a:rPr>
              <a:t>koja</a:t>
            </a:r>
            <a:r>
              <a:rPr lang="en-US" sz="2900" b="1" dirty="0">
                <a:solidFill>
                  <a:schemeClr val="bg1"/>
                </a:solidFill>
              </a:rPr>
              <a:t> </a:t>
            </a:r>
            <a:r>
              <a:rPr lang="en-US" sz="2900" b="1" dirty="0" err="1">
                <a:solidFill>
                  <a:schemeClr val="bg1"/>
                </a:solidFill>
              </a:rPr>
              <a:t>izvire</a:t>
            </a:r>
            <a:r>
              <a:rPr lang="en-US" sz="2900" b="1" dirty="0">
                <a:solidFill>
                  <a:schemeClr val="bg1"/>
                </a:solidFill>
              </a:rPr>
              <a:t> u </a:t>
            </a:r>
            <a:r>
              <a:rPr lang="en-US" sz="2900" b="1" dirty="0" err="1">
                <a:solidFill>
                  <a:schemeClr val="bg1"/>
                </a:solidFill>
              </a:rPr>
              <a:t>planinama</a:t>
            </a:r>
            <a:r>
              <a:rPr lang="en-US" sz="2900" b="1" dirty="0">
                <a:solidFill>
                  <a:schemeClr val="bg1"/>
                </a:solidFill>
              </a:rPr>
              <a:t> </a:t>
            </a:r>
            <a:r>
              <a:rPr lang="en-US" sz="2900" b="1" dirty="0" err="1">
                <a:solidFill>
                  <a:schemeClr val="bg1"/>
                </a:solidFill>
              </a:rPr>
              <a:t>zapadne</a:t>
            </a:r>
            <a:r>
              <a:rPr lang="en-US" sz="2900" b="1" dirty="0">
                <a:solidFill>
                  <a:schemeClr val="bg1"/>
                </a:solidFill>
              </a:rPr>
              <a:t> </a:t>
            </a:r>
            <a:r>
              <a:rPr lang="en-US" sz="2900" b="1" dirty="0" err="1">
                <a:solidFill>
                  <a:schemeClr val="bg1"/>
                </a:solidFill>
              </a:rPr>
              <a:t>Slovenije</a:t>
            </a:r>
            <a:r>
              <a:rPr lang="en-US" sz="2900" b="1" dirty="0">
                <a:solidFill>
                  <a:schemeClr val="bg1"/>
                </a:solidFill>
              </a:rPr>
              <a:t> i </a:t>
            </a:r>
            <a:r>
              <a:rPr lang="en-US" sz="2900" b="1" dirty="0" err="1">
                <a:solidFill>
                  <a:schemeClr val="bg1"/>
                </a:solidFill>
              </a:rPr>
              <a:t>ima</a:t>
            </a:r>
            <a:r>
              <a:rPr lang="en-US" sz="2900" b="1" dirty="0">
                <a:solidFill>
                  <a:schemeClr val="bg1"/>
                </a:solidFill>
              </a:rPr>
              <a:t> </a:t>
            </a:r>
            <a:r>
              <a:rPr lang="en-US" sz="2900" b="1" dirty="0" err="1">
                <a:solidFill>
                  <a:schemeClr val="bg1"/>
                </a:solidFill>
              </a:rPr>
              <a:t>dužinu</a:t>
            </a:r>
            <a:r>
              <a:rPr lang="en-US" sz="2900" b="1" dirty="0">
                <a:solidFill>
                  <a:schemeClr val="bg1"/>
                </a:solidFill>
              </a:rPr>
              <a:t> od 944 km do </a:t>
            </a:r>
            <a:r>
              <a:rPr lang="en-US" sz="2900" b="1" dirty="0" err="1">
                <a:solidFill>
                  <a:schemeClr val="bg1"/>
                </a:solidFill>
              </a:rPr>
              <a:t>ušća</a:t>
            </a:r>
            <a:r>
              <a:rPr lang="en-US" sz="2900" b="1" dirty="0">
                <a:solidFill>
                  <a:schemeClr val="bg1"/>
                </a:solidFill>
              </a:rPr>
              <a:t> u </a:t>
            </a:r>
            <a:r>
              <a:rPr lang="en-US" sz="2900" b="1" dirty="0" err="1">
                <a:solidFill>
                  <a:schemeClr val="bg1"/>
                </a:solidFill>
              </a:rPr>
              <a:t>Dunav</a:t>
            </a:r>
            <a:r>
              <a:rPr lang="en-US" sz="2900" b="1" dirty="0">
                <a:solidFill>
                  <a:schemeClr val="bg1"/>
                </a:solidFill>
              </a:rPr>
              <a:t> u </a:t>
            </a:r>
            <a:r>
              <a:rPr lang="en-US" sz="2900" b="1" dirty="0" err="1">
                <a:solidFill>
                  <a:schemeClr val="bg1"/>
                </a:solidFill>
              </a:rPr>
              <a:t>Beogradu</a:t>
            </a:r>
            <a:r>
              <a:rPr lang="en-US" sz="2900" b="1" dirty="0">
                <a:solidFill>
                  <a:schemeClr val="bg1"/>
                </a:solidFill>
              </a:rPr>
              <a:t>.</a:t>
            </a:r>
            <a:br>
              <a:rPr lang="en-US" sz="2900" b="1" dirty="0">
                <a:solidFill>
                  <a:schemeClr val="bg1"/>
                </a:solidFill>
              </a:rPr>
            </a:br>
            <a:endParaRPr lang="en-US" b="1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1BCA206-AB5D-410B-BF64-42AE738132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90826" y="0"/>
            <a:ext cx="4801174" cy="664596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E2E733-818B-4DF5-BA02-D03D5BF693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2546967"/>
            <a:ext cx="7189257" cy="4393095"/>
          </a:xfrm>
        </p:spPr>
        <p:txBody>
          <a:bodyPr>
            <a:normAutofit/>
          </a:bodyPr>
          <a:lstStyle/>
          <a:p>
            <a:r>
              <a:rPr lang="sr-Latn-C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Hidrogeološke karakteristike ovog područja (dijela Lijevče polja) vezane su sa</a:t>
            </a:r>
            <a:br>
              <a:rPr lang="sr-Latn-CS" sz="26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sr-Latn-C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geološkim karakteristikama, kako samog polja tako i slivnog područja. Na osnovu</a:t>
            </a:r>
            <a:br>
              <a:rPr lang="sr-Latn-CS" sz="26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sr-Latn-C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prethodnih osnovnih geoloških istraživanja i detaljnih hidrogeoloških istraživanja šireg područja pomenutog terena, može se reći da područje Grada obuhvata dio aluvijalne zaravni. Najveći dio te zaravni izgrađuju aluvijalni sedimenti.</a:t>
            </a:r>
          </a:p>
        </p:txBody>
      </p:sp>
    </p:spTree>
    <p:extLst>
      <p:ext uri="{BB962C8B-B14F-4D97-AF65-F5344CB8AC3E}">
        <p14:creationId xmlns:p14="http://schemas.microsoft.com/office/powerpoint/2010/main" val="35165327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5F74019-89E3-410F-BC75-F39F4BB9EECE}"/>
              </a:ext>
            </a:extLst>
          </p:cNvPr>
          <p:cNvSpPr/>
          <p:nvPr/>
        </p:nvSpPr>
        <p:spPr>
          <a:xfrm>
            <a:off x="132521" y="602509"/>
            <a:ext cx="11926957" cy="6222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15900" algn="ctr" fontAlgn="base">
              <a:lnSpc>
                <a:spcPct val="115000"/>
              </a:lnSpc>
              <a:spcAft>
                <a:spcPts val="1000"/>
              </a:spcAft>
              <a:tabLst>
                <a:tab pos="180340" algn="l"/>
                <a:tab pos="1971675" algn="l"/>
              </a:tabLst>
            </a:pPr>
            <a:r>
              <a:rPr lang="en-US" sz="3200" kern="1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Broj</a:t>
            </a:r>
            <a:r>
              <a:rPr lang="en-US" sz="3200" kern="1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stanovnika</a:t>
            </a:r>
            <a:r>
              <a:rPr lang="en-US" sz="3200" kern="1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u </a:t>
            </a:r>
            <a:r>
              <a:rPr lang="en-US" sz="3200" kern="1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području</a:t>
            </a:r>
            <a:r>
              <a:rPr lang="en-US" sz="3200" kern="1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sliva</a:t>
            </a:r>
            <a:r>
              <a:rPr lang="en-US" sz="3200" kern="1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rijeke</a:t>
            </a:r>
            <a:r>
              <a:rPr lang="en-US" sz="3200" kern="1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Save je </a:t>
            </a:r>
            <a:r>
              <a:rPr lang="en-US" sz="3200" kern="1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približno</a:t>
            </a:r>
            <a:r>
              <a:rPr lang="en-US" sz="3200" kern="1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8.200.000, </a:t>
            </a:r>
            <a:r>
              <a:rPr lang="en-US" sz="3200" kern="1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što</a:t>
            </a:r>
            <a:r>
              <a:rPr lang="en-US" sz="3200" kern="1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predstavlja</a:t>
            </a:r>
            <a:r>
              <a:rPr lang="en-US" sz="3200" kern="1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46% od </a:t>
            </a:r>
            <a:r>
              <a:rPr lang="en-US" sz="3200" kern="1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ukupnog</a:t>
            </a:r>
            <a:r>
              <a:rPr lang="en-US" sz="3200" kern="1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broja</a:t>
            </a:r>
            <a:r>
              <a:rPr lang="en-US" sz="3200" kern="1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stanovnika</a:t>
            </a:r>
            <a:r>
              <a:rPr lang="en-US" sz="3200" kern="1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država</a:t>
            </a:r>
            <a:r>
              <a:rPr lang="en-US" sz="3200" kern="1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kroz</a:t>
            </a:r>
            <a:r>
              <a:rPr lang="en-US" sz="3200" kern="1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koje</a:t>
            </a:r>
            <a:r>
              <a:rPr lang="en-US" sz="3200" kern="1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protiče</a:t>
            </a:r>
            <a:r>
              <a:rPr lang="en-US" sz="3200" kern="1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215900" algn="ctr" fontAlgn="base">
              <a:lnSpc>
                <a:spcPct val="115000"/>
              </a:lnSpc>
              <a:spcAft>
                <a:spcPts val="1000"/>
              </a:spcAft>
              <a:tabLst>
                <a:tab pos="180340" algn="l"/>
                <a:tab pos="1971675" algn="l"/>
              </a:tabLst>
            </a:pPr>
            <a:endParaRPr lang="en-US" sz="3200" kern="15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15900" algn="ctr" fontAlgn="base">
              <a:lnSpc>
                <a:spcPct val="115000"/>
              </a:lnSpc>
              <a:spcAft>
                <a:spcPts val="1000"/>
              </a:spcAft>
              <a:tabLst>
                <a:tab pos="180340" algn="l"/>
                <a:tab pos="1971675" algn="l"/>
              </a:tabLst>
            </a:pPr>
            <a:r>
              <a:rPr lang="en-US" sz="3200" kern="1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 </a:t>
            </a:r>
            <a:r>
              <a:rPr lang="en-US" sz="3200" kern="1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gornjem</a:t>
            </a:r>
            <a:r>
              <a:rPr lang="en-US" sz="3200" kern="1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toku</a:t>
            </a:r>
            <a:r>
              <a:rPr lang="en-US" sz="3200" kern="1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od </a:t>
            </a:r>
            <a:r>
              <a:rPr lang="en-US" sz="3200" kern="1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izvora</a:t>
            </a:r>
            <a:r>
              <a:rPr lang="en-US" sz="3200" kern="1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pa </a:t>
            </a:r>
            <a:r>
              <a:rPr lang="en-US" sz="3200" kern="1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nizvodno</a:t>
            </a:r>
            <a:r>
              <a:rPr lang="en-US" sz="3200" kern="1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Sava je </a:t>
            </a:r>
            <a:r>
              <a:rPr lang="en-US" sz="3200" kern="1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prava</a:t>
            </a:r>
            <a:r>
              <a:rPr lang="en-US" sz="3200" kern="1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planinska</a:t>
            </a:r>
            <a:r>
              <a:rPr lang="en-US" sz="3200" kern="1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rijeka</a:t>
            </a:r>
            <a:r>
              <a:rPr lang="en-US" sz="3200" kern="1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dok</a:t>
            </a:r>
            <a:r>
              <a:rPr lang="en-US" sz="3200" kern="1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već</a:t>
            </a:r>
            <a:r>
              <a:rPr lang="en-US" sz="3200" kern="1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proticanjem</a:t>
            </a:r>
            <a:r>
              <a:rPr lang="en-US" sz="3200" kern="1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kroz</a:t>
            </a:r>
            <a:r>
              <a:rPr lang="en-US" sz="3200" kern="1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Hrvatsku</a:t>
            </a:r>
            <a:r>
              <a:rPr lang="en-US" sz="3200" kern="1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i </a:t>
            </a:r>
            <a:r>
              <a:rPr lang="en-US" sz="3200" kern="1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BiH</a:t>
            </a:r>
            <a:r>
              <a:rPr lang="en-US" sz="3200" kern="1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korito</a:t>
            </a:r>
            <a:r>
              <a:rPr lang="en-US" sz="3200" kern="1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Save </a:t>
            </a:r>
            <a:r>
              <a:rPr lang="en-US" sz="3200" kern="1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ima</a:t>
            </a:r>
            <a:r>
              <a:rPr lang="en-US" sz="3200" kern="1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pad </a:t>
            </a:r>
            <a:r>
              <a:rPr lang="en-US" sz="3200" kern="1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prosječno</a:t>
            </a:r>
            <a:r>
              <a:rPr lang="en-US" sz="3200" kern="1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svega</a:t>
            </a:r>
            <a:r>
              <a:rPr lang="en-US" sz="3200" kern="1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70 mm/km </a:t>
            </a:r>
            <a:r>
              <a:rPr lang="en-US" sz="3200" kern="1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tj</a:t>
            </a:r>
            <a:r>
              <a:rPr lang="en-US" sz="3200" kern="1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kern="1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spuštena</a:t>
            </a:r>
            <a:r>
              <a:rPr lang="en-US" sz="3200" kern="1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je </a:t>
            </a:r>
            <a:r>
              <a:rPr lang="en-US" sz="3200" kern="1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svega</a:t>
            </a:r>
            <a:r>
              <a:rPr lang="en-US" sz="3200" kern="1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44 m.</a:t>
            </a:r>
          </a:p>
          <a:p>
            <a:pPr indent="215900" algn="ctr" fontAlgn="base">
              <a:lnSpc>
                <a:spcPct val="115000"/>
              </a:lnSpc>
              <a:spcAft>
                <a:spcPts val="1000"/>
              </a:spcAft>
              <a:tabLst>
                <a:tab pos="180340" algn="l"/>
                <a:tab pos="1971675" algn="l"/>
              </a:tabLst>
            </a:pPr>
            <a:endParaRPr lang="en-US" sz="3200" kern="15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15900" algn="ctr" fontAlgn="base">
              <a:lnSpc>
                <a:spcPct val="115000"/>
              </a:lnSpc>
              <a:spcAft>
                <a:spcPts val="1000"/>
              </a:spcAft>
              <a:tabLst>
                <a:tab pos="180340" algn="l"/>
                <a:tab pos="1971675" algn="l"/>
              </a:tabLst>
            </a:pPr>
            <a:r>
              <a:rPr lang="en-US" sz="3200" kern="1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Zbog</a:t>
            </a:r>
            <a:r>
              <a:rPr lang="en-US" sz="3200" kern="1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tako</a:t>
            </a:r>
            <a:r>
              <a:rPr lang="en-US" sz="3200" kern="1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malog</a:t>
            </a:r>
            <a:r>
              <a:rPr lang="en-US" sz="3200" kern="1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pada i </a:t>
            </a:r>
            <a:r>
              <a:rPr lang="en-US" sz="3200" kern="1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neregulisanog</a:t>
            </a:r>
            <a:r>
              <a:rPr lang="en-US" sz="3200" kern="1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korita</a:t>
            </a:r>
            <a:r>
              <a:rPr lang="en-US" sz="3200" kern="1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Sava </a:t>
            </a:r>
            <a:r>
              <a:rPr lang="en-US" sz="3200" kern="1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meandrira</a:t>
            </a:r>
            <a:r>
              <a:rPr lang="en-US" sz="3200" kern="1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kern="1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mijenja</a:t>
            </a:r>
            <a:r>
              <a:rPr lang="en-US" sz="3200" kern="1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korito</a:t>
            </a:r>
            <a:r>
              <a:rPr lang="en-US" sz="3200" kern="1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i </a:t>
            </a:r>
            <a:r>
              <a:rPr lang="en-US" sz="3200" kern="1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izaziva</a:t>
            </a:r>
            <a:r>
              <a:rPr lang="en-US" sz="3200" kern="1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poplave</a:t>
            </a:r>
            <a:r>
              <a:rPr lang="en-US" sz="3200" kern="1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69255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4E82EEA-ACEA-4223-9681-63E4353C065C}"/>
              </a:ext>
            </a:extLst>
          </p:cNvPr>
          <p:cNvSpPr/>
          <p:nvPr/>
        </p:nvSpPr>
        <p:spPr>
          <a:xfrm>
            <a:off x="871870" y="1028343"/>
            <a:ext cx="990954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600" dirty="0"/>
          </a:p>
          <a:p>
            <a:r>
              <a:rPr lang="en-US" sz="2600" dirty="0"/>
              <a:t>Pored toga, </a:t>
            </a:r>
            <a:r>
              <a:rPr lang="en-US" sz="2600" dirty="0" err="1"/>
              <a:t>zajedničko</a:t>
            </a:r>
            <a:r>
              <a:rPr lang="en-US" sz="2600" dirty="0"/>
              <a:t> </a:t>
            </a:r>
            <a:r>
              <a:rPr lang="en-US" sz="2600" dirty="0" err="1"/>
              <a:t>svojstvo</a:t>
            </a:r>
            <a:r>
              <a:rPr lang="en-US" sz="2600" dirty="0"/>
              <a:t> </a:t>
            </a:r>
            <a:r>
              <a:rPr lang="en-US" sz="2600" dirty="0" err="1"/>
              <a:t>svih</a:t>
            </a:r>
            <a:r>
              <a:rPr lang="en-US" sz="2600" dirty="0"/>
              <a:t> </a:t>
            </a:r>
            <a:r>
              <a:rPr lang="en-US" sz="2600" dirty="0" err="1"/>
              <a:t>desnih</a:t>
            </a:r>
            <a:r>
              <a:rPr lang="en-US" sz="2600" dirty="0"/>
              <a:t> </a:t>
            </a:r>
            <a:r>
              <a:rPr lang="en-US" sz="2600" dirty="0" err="1"/>
              <a:t>pritoka</a:t>
            </a:r>
            <a:r>
              <a:rPr lang="en-US" sz="2600" dirty="0"/>
              <a:t> Save je </a:t>
            </a:r>
            <a:r>
              <a:rPr lang="en-US" sz="2600" dirty="0" err="1"/>
              <a:t>njihovo</a:t>
            </a:r>
            <a:r>
              <a:rPr lang="en-US" sz="2600" dirty="0"/>
              <a:t> </a:t>
            </a:r>
            <a:r>
              <a:rPr lang="en-US" sz="2600" dirty="0" err="1"/>
              <a:t>bujično</a:t>
            </a:r>
            <a:r>
              <a:rPr lang="en-US" sz="2600" dirty="0"/>
              <a:t> </a:t>
            </a:r>
            <a:r>
              <a:rPr lang="en-US" sz="2600" dirty="0" err="1"/>
              <a:t>ponašanje</a:t>
            </a:r>
            <a:r>
              <a:rPr lang="en-US" sz="2600" dirty="0"/>
              <a:t>, </a:t>
            </a:r>
            <a:r>
              <a:rPr lang="en-US" sz="2600" dirty="0" err="1"/>
              <a:t>posebno</a:t>
            </a:r>
            <a:r>
              <a:rPr lang="en-US" sz="2600" dirty="0"/>
              <a:t> u </a:t>
            </a:r>
            <a:r>
              <a:rPr lang="en-US" sz="2600" dirty="0" err="1"/>
              <a:t>njihovim</a:t>
            </a:r>
            <a:r>
              <a:rPr lang="en-US" sz="2600" dirty="0"/>
              <a:t> </a:t>
            </a:r>
            <a:r>
              <a:rPr lang="en-US" sz="2600" dirty="0" err="1"/>
              <a:t>gornjim</a:t>
            </a:r>
            <a:r>
              <a:rPr lang="en-US" sz="2600" dirty="0"/>
              <a:t> </a:t>
            </a:r>
            <a:r>
              <a:rPr lang="en-US" sz="2600" dirty="0" err="1"/>
              <a:t>tokovima</a:t>
            </a:r>
            <a:r>
              <a:rPr lang="en-US" sz="2600" dirty="0"/>
              <a:t> (Una i Drina). </a:t>
            </a:r>
            <a:r>
              <a:rPr lang="en-US" sz="2600" dirty="0" err="1"/>
              <a:t>Među</a:t>
            </a:r>
            <a:r>
              <a:rPr lang="en-US" sz="2600" dirty="0"/>
              <a:t> </a:t>
            </a:r>
            <a:r>
              <a:rPr lang="en-US" sz="2600" dirty="0" err="1"/>
              <a:t>najznačajnijim</a:t>
            </a:r>
            <a:r>
              <a:rPr lang="en-US" sz="2600" dirty="0"/>
              <a:t> </a:t>
            </a:r>
            <a:r>
              <a:rPr lang="en-US" sz="2600" dirty="0" err="1"/>
              <a:t>desnim</a:t>
            </a:r>
            <a:r>
              <a:rPr lang="en-US" sz="2600" dirty="0"/>
              <a:t> </a:t>
            </a:r>
            <a:r>
              <a:rPr lang="en-US" sz="2600" dirty="0" err="1"/>
              <a:t>pritokama</a:t>
            </a:r>
            <a:r>
              <a:rPr lang="en-US" sz="2600" dirty="0"/>
              <a:t> </a:t>
            </a:r>
            <a:r>
              <a:rPr lang="en-US" sz="2600" dirty="0" err="1"/>
              <a:t>rijeke</a:t>
            </a:r>
            <a:r>
              <a:rPr lang="en-US" sz="2600" dirty="0"/>
              <a:t> Save, pored Une i </a:t>
            </a:r>
            <a:r>
              <a:rPr lang="en-US" sz="2600" dirty="0" err="1"/>
              <a:t>Drine</a:t>
            </a:r>
            <a:r>
              <a:rPr lang="en-US" sz="2600" dirty="0"/>
              <a:t> </a:t>
            </a:r>
            <a:r>
              <a:rPr lang="en-US" sz="2600" dirty="0" err="1"/>
              <a:t>su</a:t>
            </a:r>
            <a:r>
              <a:rPr lang="en-US" sz="2600" dirty="0"/>
              <a:t> </a:t>
            </a:r>
            <a:r>
              <a:rPr lang="en-US" sz="2600" dirty="0" err="1"/>
              <a:t>još</a:t>
            </a:r>
            <a:r>
              <a:rPr lang="en-US" sz="2600" dirty="0"/>
              <a:t>: </a:t>
            </a:r>
            <a:r>
              <a:rPr lang="en-US" sz="2600" dirty="0" err="1"/>
              <a:t>Vrbas</a:t>
            </a:r>
            <a:r>
              <a:rPr lang="en-US" sz="2600" dirty="0"/>
              <a:t>, </a:t>
            </a:r>
            <a:r>
              <a:rPr lang="en-US" sz="2600" dirty="0" err="1"/>
              <a:t>Ukrina</a:t>
            </a:r>
            <a:r>
              <a:rPr lang="en-US" sz="2600" dirty="0"/>
              <a:t>, Bosna, </a:t>
            </a:r>
            <a:r>
              <a:rPr lang="en-US" sz="2600" dirty="0" err="1"/>
              <a:t>Brka</a:t>
            </a:r>
            <a:r>
              <a:rPr lang="en-US" sz="2600" dirty="0"/>
              <a:t> i </a:t>
            </a:r>
            <a:r>
              <a:rPr lang="en-US" sz="2600" dirty="0" err="1"/>
              <a:t>Tinja</a:t>
            </a:r>
            <a:r>
              <a:rPr lang="en-US" sz="2600" dirty="0"/>
              <a:t> a </a:t>
            </a:r>
            <a:r>
              <a:rPr lang="en-US" sz="2600" dirty="0" err="1"/>
              <a:t>svaka</a:t>
            </a:r>
            <a:r>
              <a:rPr lang="en-US" sz="2600" dirty="0"/>
              <a:t> od </a:t>
            </a:r>
            <a:r>
              <a:rPr lang="en-US" sz="2600" dirty="0" err="1"/>
              <a:t>njih</a:t>
            </a:r>
            <a:r>
              <a:rPr lang="en-US" sz="2600" dirty="0"/>
              <a:t> </a:t>
            </a:r>
            <a:r>
              <a:rPr lang="en-US" sz="2600" dirty="0" err="1"/>
              <a:t>također</a:t>
            </a:r>
            <a:r>
              <a:rPr lang="en-US" sz="2600" dirty="0"/>
              <a:t> </a:t>
            </a:r>
            <a:r>
              <a:rPr lang="en-US" sz="2600" dirty="0" err="1"/>
              <a:t>ima</a:t>
            </a:r>
            <a:r>
              <a:rPr lang="en-US" sz="2600" dirty="0"/>
              <a:t> po </a:t>
            </a:r>
            <a:r>
              <a:rPr lang="en-US" sz="2600" dirty="0" err="1"/>
              <a:t>nekoliko</a:t>
            </a:r>
            <a:r>
              <a:rPr lang="en-US" sz="2600" dirty="0"/>
              <a:t> </a:t>
            </a:r>
            <a:r>
              <a:rPr lang="en-US" sz="2600" dirty="0" err="1"/>
              <a:t>planinskih</a:t>
            </a:r>
            <a:r>
              <a:rPr lang="en-US" sz="2600" dirty="0"/>
              <a:t> </a:t>
            </a:r>
            <a:r>
              <a:rPr lang="en-US" sz="2600" dirty="0" err="1"/>
              <a:t>pritoka</a:t>
            </a:r>
            <a:r>
              <a:rPr lang="en-US" sz="2600" dirty="0"/>
              <a:t>.</a:t>
            </a:r>
          </a:p>
          <a:p>
            <a:endParaRPr lang="en-US" sz="2600" dirty="0"/>
          </a:p>
          <a:p>
            <a:r>
              <a:rPr lang="en-US" sz="2600" dirty="0" err="1"/>
              <a:t>Iz</a:t>
            </a:r>
            <a:r>
              <a:rPr lang="en-US" sz="2600" dirty="0"/>
              <a:t> </a:t>
            </a:r>
            <a:r>
              <a:rPr lang="en-US" sz="2600" dirty="0" err="1"/>
              <a:t>navedenog</a:t>
            </a:r>
            <a:r>
              <a:rPr lang="en-US" sz="2600" dirty="0"/>
              <a:t> se </a:t>
            </a:r>
            <a:r>
              <a:rPr lang="en-US" sz="2600" dirty="0" err="1"/>
              <a:t>može</a:t>
            </a:r>
            <a:r>
              <a:rPr lang="en-US" sz="2600" dirty="0"/>
              <a:t> </a:t>
            </a:r>
            <a:r>
              <a:rPr lang="en-US" sz="2600" dirty="0" err="1"/>
              <a:t>zaključiti</a:t>
            </a:r>
            <a:r>
              <a:rPr lang="en-US" sz="2600" dirty="0"/>
              <a:t> </a:t>
            </a:r>
            <a:r>
              <a:rPr lang="en-US" sz="2600" dirty="0" err="1"/>
              <a:t>kako</a:t>
            </a:r>
            <a:r>
              <a:rPr lang="en-US" sz="2600" dirty="0"/>
              <a:t> je </a:t>
            </a:r>
            <a:r>
              <a:rPr lang="en-US" sz="2600" dirty="0" err="1"/>
              <a:t>sliv</a:t>
            </a:r>
            <a:r>
              <a:rPr lang="en-US" sz="2600" dirty="0"/>
              <a:t> </a:t>
            </a:r>
            <a:r>
              <a:rPr lang="en-US" sz="2600" dirty="0" err="1"/>
              <a:t>rijeke</a:t>
            </a:r>
            <a:r>
              <a:rPr lang="en-US" sz="2600" dirty="0"/>
              <a:t> Save </a:t>
            </a:r>
            <a:r>
              <a:rPr lang="en-US" sz="2600" dirty="0" err="1"/>
              <a:t>podložan</a:t>
            </a:r>
            <a:r>
              <a:rPr lang="en-US" sz="2600" dirty="0"/>
              <a:t> </a:t>
            </a:r>
            <a:r>
              <a:rPr lang="en-US" sz="2600" dirty="0" err="1"/>
              <a:t>poplavama</a:t>
            </a:r>
            <a:r>
              <a:rPr lang="en-US" sz="2600" dirty="0"/>
              <a:t> </a:t>
            </a:r>
            <a:r>
              <a:rPr lang="en-US" sz="2600" dirty="0" err="1"/>
              <a:t>koje</a:t>
            </a:r>
            <a:r>
              <a:rPr lang="en-US" sz="2600" dirty="0"/>
              <a:t> se </a:t>
            </a:r>
            <a:r>
              <a:rPr lang="en-US" sz="2600" dirty="0" err="1"/>
              <a:t>obično</a:t>
            </a:r>
            <a:r>
              <a:rPr lang="en-US" sz="2600" dirty="0"/>
              <a:t> </a:t>
            </a:r>
            <a:r>
              <a:rPr lang="en-US" sz="2600" dirty="0" err="1"/>
              <a:t>dešavaju</a:t>
            </a:r>
            <a:r>
              <a:rPr lang="en-US" sz="2600" dirty="0"/>
              <a:t> u </a:t>
            </a:r>
            <a:r>
              <a:rPr lang="en-US" sz="2600" dirty="0" err="1"/>
              <a:t>proljeće</a:t>
            </a:r>
            <a:r>
              <a:rPr lang="en-US" sz="2600" dirty="0"/>
              <a:t> </a:t>
            </a:r>
            <a:r>
              <a:rPr lang="en-US" sz="2600" dirty="0" err="1"/>
              <a:t>nakon</a:t>
            </a:r>
            <a:r>
              <a:rPr lang="en-US" sz="2600" dirty="0"/>
              <a:t> </a:t>
            </a:r>
            <a:r>
              <a:rPr lang="en-US" sz="2600" dirty="0" err="1"/>
              <a:t>otapanja</a:t>
            </a:r>
            <a:r>
              <a:rPr lang="en-US" sz="2600" dirty="0"/>
              <a:t> </a:t>
            </a:r>
            <a:r>
              <a:rPr lang="en-US" sz="2600" dirty="0" err="1"/>
              <a:t>visokih</a:t>
            </a:r>
            <a:r>
              <a:rPr lang="en-US" sz="2600" dirty="0"/>
              <a:t> </a:t>
            </a:r>
            <a:r>
              <a:rPr lang="en-US" sz="2600" dirty="0" err="1"/>
              <a:t>snjegova</a:t>
            </a:r>
            <a:r>
              <a:rPr lang="en-US" sz="2600" dirty="0"/>
              <a:t> i u </a:t>
            </a:r>
            <a:r>
              <a:rPr lang="en-US" sz="2600" dirty="0" err="1"/>
              <a:t>jesen</a:t>
            </a:r>
            <a:r>
              <a:rPr lang="en-US" sz="2600" dirty="0"/>
              <a:t> </a:t>
            </a:r>
            <a:r>
              <a:rPr lang="en-US" sz="2600" dirty="0" err="1"/>
              <a:t>nakon</a:t>
            </a:r>
            <a:r>
              <a:rPr lang="en-US" sz="2600" dirty="0"/>
              <a:t> </a:t>
            </a:r>
            <a:r>
              <a:rPr lang="en-US" sz="2600" dirty="0" err="1"/>
              <a:t>obilnih</a:t>
            </a:r>
            <a:r>
              <a:rPr lang="en-US" sz="2600" dirty="0"/>
              <a:t> </a:t>
            </a:r>
            <a:r>
              <a:rPr lang="en-US" sz="2600" dirty="0" err="1"/>
              <a:t>kiša</a:t>
            </a:r>
            <a:r>
              <a:rPr lang="en-US" sz="2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157327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F1F774-8ABD-4A91-B17E-C42877E55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3509" y="2707453"/>
            <a:ext cx="4489936" cy="38803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BA63B2-AC06-41BA-858C-F9F89AD63A8D}"/>
              </a:ext>
            </a:extLst>
          </p:cNvPr>
          <p:cNvSpPr txBox="1"/>
          <p:nvPr/>
        </p:nvSpPr>
        <p:spPr>
          <a:xfrm>
            <a:off x="7222435" y="5486399"/>
            <a:ext cx="27299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Izgradnja</a:t>
            </a:r>
            <a:r>
              <a:rPr lang="en-US" sz="2400" dirty="0"/>
              <a:t> </a:t>
            </a:r>
            <a:r>
              <a:rPr lang="en-US" sz="2400" dirty="0" err="1"/>
              <a:t>nasipa</a:t>
            </a:r>
            <a:r>
              <a:rPr lang="en-US" sz="2400" dirty="0"/>
              <a:t> 1926.godine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C6CEC4-1B16-4864-9E62-CC8DF747FCC9}"/>
              </a:ext>
            </a:extLst>
          </p:cNvPr>
          <p:cNvSpPr/>
          <p:nvPr/>
        </p:nvSpPr>
        <p:spPr>
          <a:xfrm>
            <a:off x="1731744" y="316308"/>
            <a:ext cx="87754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Kao </a:t>
            </a:r>
            <a:r>
              <a:rPr lang="en-US" sz="2800" dirty="0" err="1"/>
              <a:t>zaštita</a:t>
            </a:r>
            <a:r>
              <a:rPr lang="en-US" sz="2800" dirty="0"/>
              <a:t> od </a:t>
            </a:r>
            <a:r>
              <a:rPr lang="en-US" sz="2800" dirty="0" err="1"/>
              <a:t>visokog</a:t>
            </a:r>
            <a:r>
              <a:rPr lang="en-US" sz="2800" dirty="0"/>
              <a:t> </a:t>
            </a:r>
            <a:r>
              <a:rPr lang="en-US" sz="2800" dirty="0" err="1"/>
              <a:t>vodostaja</a:t>
            </a:r>
            <a:r>
              <a:rPr lang="en-US" sz="2800" dirty="0"/>
              <a:t> i </a:t>
            </a:r>
            <a:r>
              <a:rPr lang="en-US" sz="2800" dirty="0" err="1"/>
              <a:t>velikih</a:t>
            </a:r>
            <a:r>
              <a:rPr lang="en-US" sz="2800" dirty="0"/>
              <a:t> </a:t>
            </a:r>
            <a:r>
              <a:rPr lang="en-US" sz="2800" dirty="0" err="1"/>
              <a:t>poplava</a:t>
            </a:r>
            <a:r>
              <a:rPr lang="en-US" sz="2800" dirty="0"/>
              <a:t> </a:t>
            </a:r>
            <a:r>
              <a:rPr lang="en-US" sz="2800" dirty="0" err="1"/>
              <a:t>rijeke</a:t>
            </a:r>
            <a:r>
              <a:rPr lang="en-US" sz="2800" dirty="0"/>
              <a:t> Save, u </a:t>
            </a:r>
            <a:r>
              <a:rPr lang="en-US" sz="2800" dirty="0" err="1"/>
              <a:t>njenom</a:t>
            </a:r>
            <a:r>
              <a:rPr lang="en-US" sz="2800" dirty="0"/>
              <a:t> </a:t>
            </a:r>
            <a:r>
              <a:rPr lang="en-US" sz="2800" dirty="0" err="1"/>
              <a:t>središnjem</a:t>
            </a:r>
            <a:r>
              <a:rPr lang="en-US" sz="2800" dirty="0"/>
              <a:t> i </a:t>
            </a:r>
            <a:r>
              <a:rPr lang="en-US" sz="2800" dirty="0" err="1"/>
              <a:t>nižem</a:t>
            </a:r>
            <a:r>
              <a:rPr lang="en-US" sz="2800" dirty="0"/>
              <a:t> </a:t>
            </a:r>
            <a:r>
              <a:rPr lang="en-US" sz="2800" dirty="0" err="1"/>
              <a:t>slivu</a:t>
            </a:r>
            <a:r>
              <a:rPr lang="en-US" sz="2800" dirty="0"/>
              <a:t>, </a:t>
            </a:r>
            <a:r>
              <a:rPr lang="en-US" sz="2800" dirty="0" err="1"/>
              <a:t>koriste</a:t>
            </a:r>
            <a:r>
              <a:rPr lang="en-US" sz="2800" dirty="0"/>
              <a:t> se </a:t>
            </a:r>
            <a:r>
              <a:rPr lang="en-US" sz="2800" dirty="0" err="1"/>
              <a:t>prirodna</a:t>
            </a:r>
            <a:r>
              <a:rPr lang="en-US" sz="2800" dirty="0"/>
              <a:t> </a:t>
            </a:r>
            <a:r>
              <a:rPr lang="en-US" sz="2800" dirty="0" err="1"/>
              <a:t>zadržavanja</a:t>
            </a:r>
            <a:r>
              <a:rPr lang="en-US" sz="2800" dirty="0"/>
              <a:t> </a:t>
            </a:r>
            <a:r>
              <a:rPr lang="en-US" sz="2800" dirty="0" err="1"/>
              <a:t>visokih</a:t>
            </a:r>
            <a:r>
              <a:rPr lang="en-US" sz="2800" dirty="0"/>
              <a:t> </a:t>
            </a:r>
            <a:r>
              <a:rPr lang="en-US" sz="2800" dirty="0" err="1"/>
              <a:t>vodostaja</a:t>
            </a:r>
            <a:r>
              <a:rPr lang="en-US" sz="2800" dirty="0"/>
              <a:t> </a:t>
            </a:r>
            <a:r>
              <a:rPr lang="en-US" sz="2800" dirty="0" err="1"/>
              <a:t>kao</a:t>
            </a:r>
            <a:r>
              <a:rPr lang="en-US" sz="2800" dirty="0"/>
              <a:t> i </a:t>
            </a:r>
            <a:r>
              <a:rPr lang="en-US" sz="2800" dirty="0" err="1"/>
              <a:t>izgrađeni</a:t>
            </a:r>
            <a:r>
              <a:rPr lang="en-US" sz="2800" dirty="0"/>
              <a:t> </a:t>
            </a:r>
            <a:r>
              <a:rPr lang="en-US" sz="2800" dirty="0" err="1"/>
              <a:t>nasipi</a:t>
            </a:r>
            <a:r>
              <a:rPr lang="en-US" sz="2800" dirty="0"/>
              <a:t> za </a:t>
            </a:r>
            <a:r>
              <a:rPr lang="en-US" sz="2800" dirty="0" err="1"/>
              <a:t>zaštitu</a:t>
            </a:r>
            <a:r>
              <a:rPr lang="en-US" sz="2800" dirty="0"/>
              <a:t> od </a:t>
            </a:r>
            <a:r>
              <a:rPr lang="en-US" sz="2800" dirty="0" err="1"/>
              <a:t>poplava</a:t>
            </a:r>
            <a:endParaRPr lang="en-US" sz="2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980DA2-3019-47EB-B9B2-168F66B8E79A}"/>
              </a:ext>
            </a:extLst>
          </p:cNvPr>
          <p:cNvSpPr/>
          <p:nvPr/>
        </p:nvSpPr>
        <p:spPr>
          <a:xfrm>
            <a:off x="629503" y="3429000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2400" dirty="0"/>
          </a:p>
          <a:p>
            <a:r>
              <a:rPr lang="en-US" sz="2400" dirty="0" err="1"/>
              <a:t>Također</a:t>
            </a:r>
            <a:r>
              <a:rPr lang="en-US" sz="2400" dirty="0"/>
              <a:t> za </a:t>
            </a:r>
            <a:r>
              <a:rPr lang="en-US" sz="2400" dirty="0" err="1"/>
              <a:t>sistem</a:t>
            </a:r>
            <a:r>
              <a:rPr lang="en-US" sz="2400" dirty="0"/>
              <a:t> </a:t>
            </a:r>
            <a:r>
              <a:rPr lang="en-US" sz="2400" dirty="0" err="1"/>
              <a:t>zaštite</a:t>
            </a:r>
            <a:r>
              <a:rPr lang="en-US" sz="2400" dirty="0"/>
              <a:t> od </a:t>
            </a:r>
            <a:r>
              <a:rPr lang="en-US" sz="2400" dirty="0" err="1"/>
              <a:t>poplava</a:t>
            </a:r>
            <a:r>
              <a:rPr lang="en-US" sz="2400" dirty="0"/>
              <a:t> </a:t>
            </a:r>
            <a:r>
              <a:rPr lang="en-US" sz="2400" dirty="0" err="1"/>
              <a:t>značajne</a:t>
            </a:r>
            <a:r>
              <a:rPr lang="en-US" sz="2400" dirty="0"/>
              <a:t> </a:t>
            </a:r>
            <a:r>
              <a:rPr lang="en-US" sz="2400" dirty="0" err="1"/>
              <a:t>su</a:t>
            </a:r>
            <a:r>
              <a:rPr lang="en-US" sz="2400" dirty="0"/>
              <a:t> i </a:t>
            </a:r>
            <a:r>
              <a:rPr lang="en-US" sz="2400" dirty="0" err="1"/>
              <a:t>velike</a:t>
            </a:r>
            <a:r>
              <a:rPr lang="en-US" sz="2400" dirty="0"/>
              <a:t> </a:t>
            </a:r>
            <a:r>
              <a:rPr lang="en-US" sz="2400" dirty="0" err="1"/>
              <a:t>nizinske</a:t>
            </a:r>
            <a:r>
              <a:rPr lang="en-US" sz="2400" dirty="0"/>
              <a:t> </a:t>
            </a:r>
            <a:r>
              <a:rPr lang="en-US" sz="2400" dirty="0" err="1"/>
              <a:t>retencije</a:t>
            </a:r>
            <a:r>
              <a:rPr lang="en-US" sz="2400" dirty="0"/>
              <a:t> (</a:t>
            </a:r>
            <a:r>
              <a:rPr lang="en-US" sz="2400" dirty="0" err="1"/>
              <a:t>Lonjsko</a:t>
            </a:r>
            <a:r>
              <a:rPr lang="en-US" sz="2400" dirty="0"/>
              <a:t> polje, </a:t>
            </a:r>
            <a:r>
              <a:rPr lang="en-US" sz="2400" dirty="0" err="1"/>
              <a:t>Mokro</a:t>
            </a:r>
            <a:r>
              <a:rPr lang="en-US" sz="2400" dirty="0"/>
              <a:t> polje) na </a:t>
            </a:r>
            <a:r>
              <a:rPr lang="en-US" sz="2400" dirty="0" err="1"/>
              <a:t>području</a:t>
            </a:r>
            <a:r>
              <a:rPr lang="en-US" sz="2400" dirty="0"/>
              <a:t> </a:t>
            </a:r>
            <a:r>
              <a:rPr lang="en-US" sz="2400" dirty="0" err="1"/>
              <a:t>Republike</a:t>
            </a:r>
            <a:r>
              <a:rPr lang="en-US" sz="2400" dirty="0"/>
              <a:t> </a:t>
            </a:r>
            <a:r>
              <a:rPr lang="en-US" sz="2400" dirty="0" err="1"/>
              <a:t>Hrvatske</a:t>
            </a:r>
            <a:r>
              <a:rPr lang="en-US" sz="2400" dirty="0"/>
              <a:t> </a:t>
            </a:r>
            <a:r>
              <a:rPr lang="en-US" sz="2400" dirty="0" err="1"/>
              <a:t>koje</a:t>
            </a:r>
            <a:r>
              <a:rPr lang="en-US" sz="2400" dirty="0"/>
              <a:t>, </a:t>
            </a:r>
            <a:r>
              <a:rPr lang="en-US" sz="2400" dirty="0" err="1"/>
              <a:t>zajedno</a:t>
            </a:r>
            <a:r>
              <a:rPr lang="en-US" sz="2400" dirty="0"/>
              <a:t> </a:t>
            </a:r>
            <a:r>
              <a:rPr lang="en-US" sz="2400" dirty="0" err="1"/>
              <a:t>sa</a:t>
            </a:r>
            <a:r>
              <a:rPr lang="en-US" sz="2400" dirty="0"/>
              <a:t> </a:t>
            </a:r>
            <a:r>
              <a:rPr lang="en-US" sz="2400" dirty="0" err="1"/>
              <a:t>sistemom</a:t>
            </a:r>
            <a:r>
              <a:rPr lang="en-US" sz="2400" dirty="0"/>
              <a:t> </a:t>
            </a:r>
            <a:r>
              <a:rPr lang="en-US" sz="2400" dirty="0" err="1"/>
              <a:t>pomoćnih</a:t>
            </a:r>
            <a:r>
              <a:rPr lang="en-US" sz="2400" dirty="0"/>
              <a:t> </a:t>
            </a:r>
            <a:r>
              <a:rPr lang="en-US" sz="2400" dirty="0" err="1"/>
              <a:t>kanala</a:t>
            </a:r>
            <a:r>
              <a:rPr lang="en-US" sz="2400" dirty="0"/>
              <a:t>, </a:t>
            </a:r>
            <a:r>
              <a:rPr lang="en-US" sz="2400" dirty="0" err="1"/>
              <a:t>imaju</a:t>
            </a:r>
            <a:r>
              <a:rPr lang="en-US" sz="2400" dirty="0"/>
              <a:t> </a:t>
            </a:r>
            <a:r>
              <a:rPr lang="en-US" sz="2400" dirty="0" err="1"/>
              <a:t>velik</a:t>
            </a:r>
            <a:r>
              <a:rPr lang="en-US" sz="2400" dirty="0"/>
              <a:t> </a:t>
            </a:r>
            <a:r>
              <a:rPr lang="en-US" sz="2400" dirty="0" err="1"/>
              <a:t>uticaj</a:t>
            </a:r>
            <a:r>
              <a:rPr lang="en-US" sz="2400" dirty="0"/>
              <a:t> na </a:t>
            </a:r>
            <a:r>
              <a:rPr lang="en-US" sz="2400" dirty="0" err="1"/>
              <a:t>smanjenje</a:t>
            </a:r>
            <a:r>
              <a:rPr lang="en-US" sz="2400" dirty="0"/>
              <a:t> </a:t>
            </a:r>
            <a:r>
              <a:rPr lang="en-US" sz="2400" dirty="0" err="1"/>
              <a:t>poplavnog</a:t>
            </a:r>
            <a:r>
              <a:rPr lang="en-US" sz="2400" dirty="0"/>
              <a:t> </a:t>
            </a:r>
            <a:r>
              <a:rPr lang="en-US" sz="2400" dirty="0" err="1"/>
              <a:t>režima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8607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1829090" y="1809655"/>
            <a:ext cx="4104456" cy="4464496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Gradiška je </a:t>
            </a:r>
            <a:r>
              <a:rPr lang="en-US" sz="2800" dirty="0" err="1"/>
              <a:t>maleni</a:t>
            </a:r>
            <a:r>
              <a:rPr lang="en-US" sz="2800" dirty="0"/>
              <a:t> </a:t>
            </a:r>
            <a:r>
              <a:rPr lang="en-US" sz="2800" dirty="0" err="1"/>
              <a:t>gradić</a:t>
            </a:r>
            <a:r>
              <a:rPr lang="en-US" sz="2800" dirty="0"/>
              <a:t> </a:t>
            </a:r>
            <a:r>
              <a:rPr lang="en-US" sz="2800" dirty="0" err="1"/>
              <a:t>smješten</a:t>
            </a:r>
            <a:r>
              <a:rPr lang="en-US" sz="2800" dirty="0"/>
              <a:t> na </a:t>
            </a:r>
            <a:r>
              <a:rPr lang="en-US" sz="2800" dirty="0" err="1"/>
              <a:t>samoj</a:t>
            </a:r>
            <a:r>
              <a:rPr lang="en-US" sz="2800" dirty="0"/>
              <a:t> </a:t>
            </a:r>
            <a:r>
              <a:rPr lang="en-US" sz="2800" dirty="0" err="1"/>
              <a:t>obali</a:t>
            </a:r>
            <a:r>
              <a:rPr lang="en-US" sz="2800" dirty="0"/>
              <a:t> </a:t>
            </a:r>
            <a:r>
              <a:rPr lang="en-US" sz="2800" dirty="0" err="1"/>
              <a:t>rijeke</a:t>
            </a:r>
            <a:r>
              <a:rPr lang="en-US" sz="2800" dirty="0"/>
              <a:t> Save, od </a:t>
            </a:r>
            <a:r>
              <a:rPr lang="en-US" sz="2800" dirty="0" err="1"/>
              <a:t>koje</a:t>
            </a:r>
            <a:r>
              <a:rPr lang="en-US" sz="2800" dirty="0"/>
              <a:t> je </a:t>
            </a:r>
            <a:r>
              <a:rPr lang="en-US" sz="2800" dirty="0" err="1"/>
              <a:t>dijeli</a:t>
            </a:r>
            <a:r>
              <a:rPr lang="en-US" sz="2800" dirty="0"/>
              <a:t> </a:t>
            </a:r>
            <a:r>
              <a:rPr lang="en-US" sz="2800" dirty="0" err="1"/>
              <a:t>savski</a:t>
            </a:r>
            <a:r>
              <a:rPr lang="en-US" sz="2800" dirty="0"/>
              <a:t> </a:t>
            </a:r>
            <a:r>
              <a:rPr lang="en-US" sz="2800" dirty="0" err="1"/>
              <a:t>kej</a:t>
            </a:r>
            <a:r>
              <a:rPr lang="en-US" sz="2800" dirty="0"/>
              <a:t> </a:t>
            </a:r>
            <a:r>
              <a:rPr lang="en-US" sz="2800" dirty="0" err="1"/>
              <a:t>koji</a:t>
            </a:r>
            <a:r>
              <a:rPr lang="en-US" sz="2800" dirty="0"/>
              <a:t> je </a:t>
            </a:r>
            <a:r>
              <a:rPr lang="en-US" sz="2800" dirty="0" err="1"/>
              <a:t>ustvari</a:t>
            </a:r>
            <a:r>
              <a:rPr lang="en-US" sz="2800" dirty="0"/>
              <a:t> </a:t>
            </a:r>
            <a:r>
              <a:rPr lang="en-US" sz="2800" dirty="0" err="1"/>
              <a:t>predivno</a:t>
            </a:r>
            <a:r>
              <a:rPr lang="en-US" sz="2800" dirty="0"/>
              <a:t> </a:t>
            </a:r>
            <a:r>
              <a:rPr lang="en-US" sz="2800" dirty="0" err="1"/>
              <a:t>šetalište</a:t>
            </a:r>
            <a:r>
              <a:rPr lang="en-US" sz="2800" dirty="0"/>
              <a:t> </a:t>
            </a:r>
            <a:r>
              <a:rPr lang="en-US" sz="2800" dirty="0" err="1"/>
              <a:t>duž</a:t>
            </a:r>
            <a:r>
              <a:rPr lang="en-US" sz="2800" dirty="0"/>
              <a:t> </a:t>
            </a:r>
            <a:r>
              <a:rPr lang="en-US" sz="2800" dirty="0" err="1"/>
              <a:t>obale</a:t>
            </a:r>
            <a:r>
              <a:rPr lang="en-US" sz="2800" dirty="0"/>
              <a:t>, </a:t>
            </a:r>
            <a:r>
              <a:rPr lang="en-US" sz="2800" dirty="0" err="1"/>
              <a:t>mjesto</a:t>
            </a:r>
            <a:r>
              <a:rPr lang="en-US" sz="2800" dirty="0"/>
              <a:t> </a:t>
            </a:r>
            <a:r>
              <a:rPr lang="en-US" sz="2800" dirty="0" err="1"/>
              <a:t>koje</a:t>
            </a:r>
            <a:r>
              <a:rPr lang="en-US" sz="2800" dirty="0"/>
              <a:t> </a:t>
            </a:r>
            <a:r>
              <a:rPr lang="en-US" sz="2800" dirty="0" err="1"/>
              <a:t>piše</a:t>
            </a:r>
            <a:r>
              <a:rPr lang="en-US" sz="2800" dirty="0"/>
              <a:t> </a:t>
            </a:r>
            <a:r>
              <a:rPr lang="en-US" sz="2800" dirty="0" err="1"/>
              <a:t>najljepše</a:t>
            </a:r>
            <a:r>
              <a:rPr lang="en-US" sz="2800" dirty="0"/>
              <a:t> </a:t>
            </a:r>
            <a:r>
              <a:rPr lang="en-US" sz="2800" dirty="0" err="1"/>
              <a:t>priče</a:t>
            </a:r>
            <a:r>
              <a:rPr lang="en-US" sz="2800" dirty="0"/>
              <a:t> za </a:t>
            </a:r>
            <a:r>
              <a:rPr lang="en-US" sz="2800" dirty="0" err="1"/>
              <a:t>sve</a:t>
            </a:r>
            <a:r>
              <a:rPr lang="en-US" sz="2800" dirty="0"/>
              <a:t> </a:t>
            </a:r>
            <a:r>
              <a:rPr lang="en-US" sz="2800" dirty="0" err="1"/>
              <a:t>stanovnike</a:t>
            </a:r>
            <a:r>
              <a:rPr lang="en-US" sz="2800" dirty="0"/>
              <a:t>, </a:t>
            </a:r>
            <a:r>
              <a:rPr lang="en-US" sz="2800" dirty="0" err="1"/>
              <a:t>naročito</a:t>
            </a:r>
            <a:r>
              <a:rPr lang="en-US" sz="2800" dirty="0"/>
              <a:t> za </a:t>
            </a:r>
            <a:r>
              <a:rPr lang="en-US" sz="2800" dirty="0" err="1"/>
              <a:t>omladinu</a:t>
            </a:r>
            <a:r>
              <a:rPr lang="en-US" sz="2800" dirty="0"/>
              <a:t>.</a:t>
            </a:r>
            <a:endParaRPr lang="sr-Latn-BA" sz="2400" dirty="0"/>
          </a:p>
          <a:p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44860" y="300826"/>
            <a:ext cx="3960440" cy="115212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 err="1"/>
              <a:t>Odakle</a:t>
            </a:r>
            <a:r>
              <a:rPr lang="en-US" sz="4400" b="1" dirty="0"/>
              <a:t> </a:t>
            </a:r>
            <a:r>
              <a:rPr lang="en-US" sz="4400" b="1" dirty="0" err="1"/>
              <a:t>dolazimo</a:t>
            </a:r>
            <a:endParaRPr lang="en-US" sz="4400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139" y="788081"/>
            <a:ext cx="4032250" cy="228336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119" y="3376246"/>
            <a:ext cx="4070849" cy="238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7760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6525EE-E9F0-4E8C-BD99-040578710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682"/>
            <a:ext cx="12192000" cy="69386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2CBCF5-7762-4B74-A10E-A5510A46F4D9}"/>
              </a:ext>
            </a:extLst>
          </p:cNvPr>
          <p:cNvSpPr txBox="1"/>
          <p:nvPr/>
        </p:nvSpPr>
        <p:spPr>
          <a:xfrm>
            <a:off x="8825948" y="6188765"/>
            <a:ext cx="2849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  <a:p>
            <a:r>
              <a:rPr lang="en-US"/>
              <a:t>Zaštita od poplava danas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4877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EE134-4F1A-4B01-9F0A-DCD225738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59" y="1005007"/>
            <a:ext cx="12120281" cy="1991068"/>
          </a:xfrm>
        </p:spPr>
        <p:txBody>
          <a:bodyPr>
            <a:noAutofit/>
          </a:bodyPr>
          <a:lstStyle/>
          <a:p>
            <a:r>
              <a:rPr lang="en-US" sz="2800" dirty="0" err="1"/>
              <a:t>Redovna</a:t>
            </a:r>
            <a:r>
              <a:rPr lang="en-US" sz="2800" dirty="0"/>
              <a:t> </a:t>
            </a:r>
            <a:r>
              <a:rPr lang="en-US" sz="2800" dirty="0" err="1"/>
              <a:t>kontrola</a:t>
            </a:r>
            <a:r>
              <a:rPr lang="en-US" sz="2800" dirty="0"/>
              <a:t> </a:t>
            </a:r>
            <a:r>
              <a:rPr lang="en-US" sz="2800" dirty="0" err="1"/>
              <a:t>stanja</a:t>
            </a:r>
            <a:r>
              <a:rPr lang="en-US" sz="2800" dirty="0"/>
              <a:t> </a:t>
            </a:r>
            <a:r>
              <a:rPr lang="en-US" sz="2800" dirty="0" err="1"/>
              <a:t>vodostaja</a:t>
            </a:r>
            <a:r>
              <a:rPr lang="en-US" sz="2800" dirty="0"/>
              <a:t> </a:t>
            </a:r>
            <a:r>
              <a:rPr lang="en-US" sz="2800" dirty="0" err="1"/>
              <a:t>rijeke</a:t>
            </a:r>
            <a:r>
              <a:rPr lang="en-US" sz="2800" dirty="0"/>
              <a:t> Save u </a:t>
            </a:r>
            <a:r>
              <a:rPr lang="en-US" sz="2800" dirty="0" err="1"/>
              <a:t>Gradišci</a:t>
            </a:r>
            <a:r>
              <a:rPr lang="en-US" sz="2800" dirty="0"/>
              <a:t> </a:t>
            </a:r>
            <a:r>
              <a:rPr lang="en-US" sz="2800" dirty="0" err="1"/>
              <a:t>vrši</a:t>
            </a:r>
            <a:r>
              <a:rPr lang="en-US" sz="2800" dirty="0"/>
              <a:t> se u </a:t>
            </a:r>
            <a:r>
              <a:rPr lang="en-US" sz="2800" dirty="0" err="1"/>
              <a:t>Hidrološkoj</a:t>
            </a:r>
            <a:r>
              <a:rPr lang="en-US" sz="2800" dirty="0"/>
              <a:t> </a:t>
            </a:r>
            <a:r>
              <a:rPr lang="en-US" sz="2800" dirty="0" err="1"/>
              <a:t>stanici</a:t>
            </a:r>
            <a:r>
              <a:rPr lang="en-US" sz="2800" dirty="0"/>
              <a:t> Gradiška </a:t>
            </a:r>
            <a:r>
              <a:rPr lang="en-US" sz="2800" dirty="0" err="1"/>
              <a:t>koja</a:t>
            </a:r>
            <a:r>
              <a:rPr lang="en-US" sz="2800" dirty="0"/>
              <a:t> je </a:t>
            </a:r>
            <a:r>
              <a:rPr lang="en-US" sz="2800" dirty="0" err="1"/>
              <a:t>jedna</a:t>
            </a:r>
            <a:r>
              <a:rPr lang="en-US" sz="2800" dirty="0"/>
              <a:t> od </a:t>
            </a:r>
            <a:r>
              <a:rPr lang="en-US" sz="2800" dirty="0" err="1"/>
              <a:t>četiri</a:t>
            </a:r>
            <a:r>
              <a:rPr lang="en-US" sz="2800" dirty="0"/>
              <a:t> </a:t>
            </a:r>
            <a:r>
              <a:rPr lang="en-US" sz="2800" dirty="0" err="1"/>
              <a:t>takve</a:t>
            </a:r>
            <a:r>
              <a:rPr lang="en-US" sz="2800" dirty="0"/>
              <a:t> </a:t>
            </a:r>
            <a:r>
              <a:rPr lang="en-US" sz="2800" dirty="0" err="1"/>
              <a:t>stanice</a:t>
            </a:r>
            <a:r>
              <a:rPr lang="en-US" sz="2800" dirty="0"/>
              <a:t> na </a:t>
            </a:r>
            <a:r>
              <a:rPr lang="en-US" sz="2800" dirty="0" err="1"/>
              <a:t>cjelom</a:t>
            </a:r>
            <a:r>
              <a:rPr lang="en-US" sz="2800" dirty="0"/>
              <a:t> </a:t>
            </a:r>
            <a:r>
              <a:rPr lang="en-US" sz="2800" dirty="0" err="1"/>
              <a:t>toku</a:t>
            </a:r>
            <a:r>
              <a:rPr lang="en-US" sz="2800" dirty="0"/>
              <a:t> </a:t>
            </a:r>
            <a:r>
              <a:rPr lang="en-US" sz="2800" dirty="0" err="1"/>
              <a:t>rijeke</a:t>
            </a:r>
            <a:r>
              <a:rPr lang="en-US" sz="2800" dirty="0"/>
              <a:t> Save i </a:t>
            </a:r>
            <a:r>
              <a:rPr lang="en-US" sz="2800" dirty="0" err="1"/>
              <a:t>koja</a:t>
            </a:r>
            <a:r>
              <a:rPr lang="en-US" sz="2800" dirty="0"/>
              <a:t>, za </a:t>
            </a:r>
            <a:r>
              <a:rPr lang="en-US" sz="2800" dirty="0" err="1"/>
              <a:t>potrebe</a:t>
            </a:r>
            <a:r>
              <a:rPr lang="en-US" sz="2800" dirty="0"/>
              <a:t> RHMZ Banja Luka, </a:t>
            </a:r>
            <a:r>
              <a:rPr lang="en-US" sz="2800" dirty="0" err="1"/>
              <a:t>vrše</a:t>
            </a:r>
            <a:r>
              <a:rPr lang="en-US" sz="2800" dirty="0"/>
              <a:t> </a:t>
            </a:r>
            <a:r>
              <a:rPr lang="en-US" sz="2800" dirty="0" err="1"/>
              <a:t>mjerenje</a:t>
            </a:r>
            <a:r>
              <a:rPr lang="en-US" sz="2800" dirty="0"/>
              <a:t> </a:t>
            </a:r>
            <a:r>
              <a:rPr lang="en-US" sz="2800" dirty="0" err="1"/>
              <a:t>vodostaja</a:t>
            </a:r>
            <a:r>
              <a:rPr lang="en-US" sz="2800" dirty="0"/>
              <a:t> </a:t>
            </a:r>
            <a:r>
              <a:rPr lang="en-US" sz="2800" dirty="0" err="1"/>
              <a:t>rijeke</a:t>
            </a:r>
            <a:r>
              <a:rPr lang="en-US" sz="2800" dirty="0"/>
              <a:t> Save.</a:t>
            </a:r>
            <a:br>
              <a:rPr lang="en-US" sz="2800" dirty="0"/>
            </a:br>
            <a:r>
              <a:rPr lang="sr-Cyrl-BA" sz="2800" dirty="0"/>
              <a:t>.</a:t>
            </a:r>
            <a:br>
              <a:rPr lang="sr-Cyrl-BA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C61FCB2-F7D1-4A4E-B75E-F5DF10B8FE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37043" y="2313107"/>
            <a:ext cx="4303264" cy="414630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92A336-DD44-4956-B95F-216CFC021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2440141"/>
            <a:ext cx="7575175" cy="4331840"/>
          </a:xfrm>
        </p:spPr>
        <p:txBody>
          <a:bodyPr>
            <a:normAutofit/>
          </a:bodyPr>
          <a:lstStyle/>
          <a:p>
            <a:r>
              <a:rPr lang="en-US" sz="2800" dirty="0" err="1"/>
              <a:t>Hidrološka</a:t>
            </a:r>
            <a:r>
              <a:rPr lang="en-US" sz="2800" dirty="0"/>
              <a:t> </a:t>
            </a:r>
            <a:r>
              <a:rPr lang="en-US" sz="2800" dirty="0" err="1"/>
              <a:t>stanica</a:t>
            </a:r>
            <a:r>
              <a:rPr lang="en-US" sz="2800" dirty="0"/>
              <a:t> </a:t>
            </a:r>
            <a:r>
              <a:rPr lang="en-US" sz="2800" dirty="0" err="1"/>
              <a:t>raspolaže</a:t>
            </a:r>
            <a:r>
              <a:rPr lang="en-US" sz="2800" dirty="0"/>
              <a:t> </a:t>
            </a:r>
            <a:r>
              <a:rPr lang="en-US" sz="2800" dirty="0" err="1"/>
              <a:t>klasičnim</a:t>
            </a:r>
            <a:r>
              <a:rPr lang="en-US" sz="2800" dirty="0"/>
              <a:t> </a:t>
            </a:r>
            <a:r>
              <a:rPr lang="en-US" sz="2800" dirty="0" err="1"/>
              <a:t>vodomjernim</a:t>
            </a:r>
            <a:r>
              <a:rPr lang="en-US" sz="2800" dirty="0"/>
              <a:t> </a:t>
            </a:r>
            <a:r>
              <a:rPr lang="en-US" sz="2800" dirty="0" err="1"/>
              <a:t>letvama</a:t>
            </a:r>
            <a:r>
              <a:rPr lang="en-US" sz="2800" dirty="0"/>
              <a:t> a </a:t>
            </a:r>
            <a:r>
              <a:rPr lang="en-US" sz="2800" dirty="0" err="1"/>
              <a:t>mjerenje</a:t>
            </a:r>
            <a:r>
              <a:rPr lang="en-US" sz="2800" dirty="0"/>
              <a:t> se </a:t>
            </a:r>
            <a:r>
              <a:rPr lang="en-US" sz="2800" dirty="0" err="1"/>
              <a:t>vrši</a:t>
            </a:r>
            <a:r>
              <a:rPr lang="en-US" sz="2800" dirty="0"/>
              <a:t> od 1890. </a:t>
            </a:r>
            <a:r>
              <a:rPr lang="en-US" sz="2800" dirty="0" err="1"/>
              <a:t>godine</a:t>
            </a:r>
            <a:r>
              <a:rPr lang="en-US" sz="2800" dirty="0"/>
              <a:t>.</a:t>
            </a:r>
          </a:p>
          <a:p>
            <a:r>
              <a:rPr lang="en-US" sz="2800" dirty="0"/>
              <a:t>Pored </a:t>
            </a:r>
            <a:r>
              <a:rPr lang="en-US" sz="2800" dirty="0" err="1"/>
              <a:t>klasičnog</a:t>
            </a:r>
            <a:r>
              <a:rPr lang="en-US" sz="2800" dirty="0"/>
              <a:t> </a:t>
            </a:r>
            <a:r>
              <a:rPr lang="en-US" sz="2800" dirty="0" err="1"/>
              <a:t>načina</a:t>
            </a:r>
            <a:r>
              <a:rPr lang="en-US" sz="2800" dirty="0"/>
              <a:t> </a:t>
            </a:r>
            <a:r>
              <a:rPr lang="en-US" sz="2800" dirty="0" err="1"/>
              <a:t>mjerenja</a:t>
            </a:r>
            <a:r>
              <a:rPr lang="en-US" sz="2800" dirty="0"/>
              <a:t> </a:t>
            </a:r>
            <a:r>
              <a:rPr lang="en-US" sz="2800" dirty="0" err="1"/>
              <a:t>vodostaja</a:t>
            </a:r>
            <a:r>
              <a:rPr lang="en-US" sz="2800" dirty="0"/>
              <a:t> </a:t>
            </a:r>
            <a:r>
              <a:rPr lang="en-US" sz="2800" dirty="0" err="1"/>
              <a:t>postoji</a:t>
            </a:r>
            <a:r>
              <a:rPr lang="en-US" sz="2800" dirty="0"/>
              <a:t> i </a:t>
            </a:r>
            <a:r>
              <a:rPr lang="en-US" sz="2800" dirty="0" err="1"/>
              <a:t>automatska</a:t>
            </a:r>
            <a:r>
              <a:rPr lang="en-US" sz="2800" dirty="0"/>
              <a:t> </a:t>
            </a:r>
            <a:r>
              <a:rPr lang="en-US" sz="2800" dirty="0" err="1"/>
              <a:t>hidrološka</a:t>
            </a:r>
            <a:r>
              <a:rPr lang="en-US" sz="2800" dirty="0"/>
              <a:t> </a:t>
            </a:r>
            <a:r>
              <a:rPr lang="en-US" sz="2800" dirty="0" err="1"/>
              <a:t>stanica</a:t>
            </a:r>
            <a:r>
              <a:rPr lang="en-US" sz="2800" dirty="0"/>
              <a:t>, JU </a:t>
            </a:r>
            <a:r>
              <a:rPr lang="en-US" sz="2800" dirty="0" err="1"/>
              <a:t>Vode</a:t>
            </a:r>
            <a:r>
              <a:rPr lang="en-US" sz="2800" dirty="0"/>
              <a:t> </a:t>
            </a:r>
            <a:r>
              <a:rPr lang="en-US" sz="2800" dirty="0" err="1"/>
              <a:t>Srpske</a:t>
            </a:r>
            <a:r>
              <a:rPr lang="en-US" sz="2800" dirty="0"/>
              <a:t>, </a:t>
            </a:r>
            <a:r>
              <a:rPr lang="en-US" sz="2800" dirty="0" err="1"/>
              <a:t>koja</a:t>
            </a:r>
            <a:r>
              <a:rPr lang="en-US" sz="2800" dirty="0"/>
              <a:t> je </a:t>
            </a:r>
            <a:r>
              <a:rPr lang="en-US" sz="2800" dirty="0" err="1"/>
              <a:t>smještena</a:t>
            </a:r>
            <a:r>
              <a:rPr lang="en-US" sz="2800" dirty="0"/>
              <a:t> </a:t>
            </a:r>
            <a:r>
              <a:rPr lang="en-US" sz="2800" dirty="0" err="1"/>
              <a:t>neposredno</a:t>
            </a:r>
            <a:r>
              <a:rPr lang="en-US" sz="2800" dirty="0"/>
              <a:t> </a:t>
            </a:r>
            <a:r>
              <a:rPr lang="en-US" sz="2800" dirty="0" err="1"/>
              <a:t>uz</a:t>
            </a:r>
            <a:r>
              <a:rPr lang="en-US" sz="2800" dirty="0"/>
              <a:t> </a:t>
            </a:r>
            <a:r>
              <a:rPr lang="en-US" sz="2800" dirty="0" err="1"/>
              <a:t>klasične</a:t>
            </a:r>
            <a:r>
              <a:rPr lang="en-US" sz="2800" dirty="0"/>
              <a:t> </a:t>
            </a:r>
            <a:r>
              <a:rPr lang="en-US" sz="2800" dirty="0" err="1"/>
              <a:t>vodomjerne</a:t>
            </a:r>
            <a:r>
              <a:rPr lang="en-US" sz="2800" dirty="0"/>
              <a:t> </a:t>
            </a:r>
            <a:r>
              <a:rPr lang="en-US" sz="2800" dirty="0" err="1"/>
              <a:t>letve</a:t>
            </a:r>
            <a:r>
              <a:rPr lang="en-US" sz="280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2214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000886F-9A7E-4CB5-97EC-F464C2735043}"/>
              </a:ext>
            </a:extLst>
          </p:cNvPr>
          <p:cNvSpPr/>
          <p:nvPr/>
        </p:nvSpPr>
        <p:spPr>
          <a:xfrm>
            <a:off x="844062" y="1802719"/>
            <a:ext cx="1083626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/>
              <a:t>Prema</a:t>
            </a:r>
            <a:r>
              <a:rPr lang="en-US" sz="2800" dirty="0"/>
              <a:t> </a:t>
            </a:r>
            <a:r>
              <a:rPr lang="en-US" sz="2800" dirty="0" err="1"/>
              <a:t>podacima</a:t>
            </a:r>
            <a:r>
              <a:rPr lang="en-US" sz="2800" dirty="0"/>
              <a:t> </a:t>
            </a:r>
            <a:r>
              <a:rPr lang="en-US" sz="2800" dirty="0" err="1"/>
              <a:t>iz</a:t>
            </a:r>
            <a:r>
              <a:rPr lang="en-US" sz="2800" dirty="0"/>
              <a:t> </a:t>
            </a:r>
            <a:r>
              <a:rPr lang="en-US" sz="2800" dirty="0" err="1"/>
              <a:t>posljednjih</a:t>
            </a:r>
            <a:r>
              <a:rPr lang="en-US" sz="2800" dirty="0"/>
              <a:t> </a:t>
            </a:r>
            <a:r>
              <a:rPr lang="en-US" sz="2800" dirty="0" err="1"/>
              <a:t>deset</a:t>
            </a:r>
            <a:r>
              <a:rPr lang="en-US" sz="2800" dirty="0"/>
              <a:t> </a:t>
            </a:r>
            <a:r>
              <a:rPr lang="en-US" sz="2800" dirty="0" err="1"/>
              <a:t>godina</a:t>
            </a:r>
            <a:r>
              <a:rPr lang="en-US" sz="2800" dirty="0"/>
              <a:t> </a:t>
            </a:r>
            <a:r>
              <a:rPr lang="en-US" sz="2800" dirty="0" err="1"/>
              <a:t>praćenja</a:t>
            </a:r>
            <a:r>
              <a:rPr lang="en-US" sz="2800" dirty="0"/>
              <a:t> </a:t>
            </a:r>
            <a:r>
              <a:rPr lang="en-US" sz="2800" dirty="0" err="1"/>
              <a:t>nivoa</a:t>
            </a:r>
            <a:r>
              <a:rPr lang="en-US" sz="2800" dirty="0"/>
              <a:t> </a:t>
            </a:r>
            <a:r>
              <a:rPr lang="en-US" sz="2800" dirty="0" err="1"/>
              <a:t>vodostaja</a:t>
            </a:r>
            <a:r>
              <a:rPr lang="en-US" sz="2800" dirty="0"/>
              <a:t> </a:t>
            </a:r>
            <a:r>
              <a:rPr lang="en-US" sz="2800" dirty="0" err="1"/>
              <a:t>rijeke</a:t>
            </a:r>
            <a:r>
              <a:rPr lang="en-US" sz="2800" dirty="0"/>
              <a:t> Save </a:t>
            </a:r>
            <a:r>
              <a:rPr lang="en-US" sz="2800" dirty="0" err="1"/>
              <a:t>apsolutni</a:t>
            </a:r>
            <a:r>
              <a:rPr lang="en-US" sz="2800" dirty="0"/>
              <a:t> minimum </a:t>
            </a:r>
            <a:r>
              <a:rPr lang="en-US" sz="2800" dirty="0" err="1"/>
              <a:t>vodostaja</a:t>
            </a:r>
            <a:r>
              <a:rPr lang="en-US" sz="2800" dirty="0"/>
              <a:t> je bio -99 cm u </a:t>
            </a:r>
            <a:r>
              <a:rPr lang="en-US" sz="2800" dirty="0" err="1"/>
              <a:t>avgustu</a:t>
            </a:r>
            <a:r>
              <a:rPr lang="en-US" sz="2800" dirty="0"/>
              <a:t> 2003. </a:t>
            </a:r>
            <a:r>
              <a:rPr lang="en-US" sz="2800" dirty="0" err="1"/>
              <a:t>godine</a:t>
            </a:r>
            <a:r>
              <a:rPr lang="en-US" sz="2800" dirty="0"/>
              <a:t> a </a:t>
            </a:r>
            <a:r>
              <a:rPr lang="en-US" sz="2800" dirty="0" err="1"/>
              <a:t>apsolutni</a:t>
            </a:r>
            <a:r>
              <a:rPr lang="en-US" sz="2800" dirty="0"/>
              <a:t> </a:t>
            </a:r>
            <a:r>
              <a:rPr lang="en-US" sz="2800" dirty="0" err="1"/>
              <a:t>maksimum</a:t>
            </a:r>
            <a:r>
              <a:rPr lang="en-US" sz="2800" dirty="0"/>
              <a:t> je bio 887 cm u </a:t>
            </a:r>
            <a:r>
              <a:rPr lang="en-US" sz="2800" dirty="0" err="1"/>
              <a:t>martu</a:t>
            </a:r>
            <a:r>
              <a:rPr lang="en-US" sz="2800" dirty="0"/>
              <a:t> 2018. </a:t>
            </a:r>
            <a:r>
              <a:rPr lang="en-US" sz="2800" dirty="0" err="1"/>
              <a:t>godine</a:t>
            </a:r>
            <a:r>
              <a:rPr lang="en-US" sz="2800" dirty="0"/>
              <a:t> </a:t>
            </a:r>
            <a:r>
              <a:rPr lang="en-US" sz="2800" dirty="0" err="1"/>
              <a:t>mada</a:t>
            </a:r>
            <a:r>
              <a:rPr lang="en-US" sz="2800" dirty="0"/>
              <a:t> se </a:t>
            </a:r>
            <a:r>
              <a:rPr lang="en-US" sz="2800" dirty="0" err="1"/>
              <a:t>pominje</a:t>
            </a:r>
            <a:r>
              <a:rPr lang="en-US" sz="2800" dirty="0"/>
              <a:t> i </a:t>
            </a:r>
            <a:r>
              <a:rPr lang="en-US" sz="2800" dirty="0" err="1"/>
              <a:t>podatak</a:t>
            </a:r>
            <a:r>
              <a:rPr lang="en-US" sz="2800" dirty="0"/>
              <a:t> </a:t>
            </a:r>
            <a:r>
              <a:rPr lang="en-US" sz="2800" dirty="0" err="1"/>
              <a:t>iz</a:t>
            </a:r>
            <a:r>
              <a:rPr lang="en-US" sz="2800" dirty="0"/>
              <a:t> </a:t>
            </a:r>
            <a:r>
              <a:rPr lang="en-US" sz="2800" dirty="0" err="1"/>
              <a:t>oktobra</a:t>
            </a:r>
            <a:r>
              <a:rPr lang="en-US" sz="2800" dirty="0"/>
              <a:t> 1974. </a:t>
            </a:r>
            <a:r>
              <a:rPr lang="en-US" sz="2800" dirty="0" err="1"/>
              <a:t>godine</a:t>
            </a:r>
            <a:r>
              <a:rPr lang="en-US" sz="2800" dirty="0"/>
              <a:t> </a:t>
            </a:r>
            <a:r>
              <a:rPr lang="en-US" sz="2800" dirty="0" err="1"/>
              <a:t>kada</a:t>
            </a:r>
            <a:r>
              <a:rPr lang="en-US" sz="2800" dirty="0"/>
              <a:t> je, </a:t>
            </a:r>
            <a:r>
              <a:rPr lang="en-US" sz="2800" dirty="0" err="1"/>
              <a:t>navodno</a:t>
            </a:r>
            <a:r>
              <a:rPr lang="en-US" sz="2800" dirty="0"/>
              <a:t>, </a:t>
            </a:r>
            <a:r>
              <a:rPr lang="en-US" sz="2800" dirty="0" err="1"/>
              <a:t>zabilježen</a:t>
            </a:r>
            <a:r>
              <a:rPr lang="en-US" sz="2800" dirty="0"/>
              <a:t> </a:t>
            </a:r>
            <a:r>
              <a:rPr lang="en-US" sz="2800" dirty="0" err="1"/>
              <a:t>apsolutni</a:t>
            </a:r>
            <a:r>
              <a:rPr lang="en-US" sz="2800" dirty="0"/>
              <a:t> </a:t>
            </a:r>
            <a:r>
              <a:rPr lang="en-US" sz="2800" dirty="0" err="1"/>
              <a:t>maksimum</a:t>
            </a:r>
            <a:r>
              <a:rPr lang="en-US" sz="2800" dirty="0"/>
              <a:t> od 916 cm </a:t>
            </a:r>
            <a:r>
              <a:rPr lang="en-US" sz="2800" dirty="0" err="1"/>
              <a:t>ali</a:t>
            </a:r>
            <a:r>
              <a:rPr lang="en-US" sz="2800" dirty="0"/>
              <a:t> </a:t>
            </a:r>
            <a:r>
              <a:rPr lang="en-US" sz="2800" dirty="0" err="1"/>
              <a:t>nema</a:t>
            </a:r>
            <a:r>
              <a:rPr lang="en-US" sz="2800" dirty="0"/>
              <a:t> </a:t>
            </a:r>
            <a:r>
              <a:rPr lang="en-US" sz="2800" dirty="0" err="1"/>
              <a:t>dokumentovanog</a:t>
            </a:r>
            <a:r>
              <a:rPr lang="en-US" sz="2800" dirty="0"/>
              <a:t> </a:t>
            </a:r>
            <a:r>
              <a:rPr lang="en-US" sz="2800" dirty="0" err="1"/>
              <a:t>traga</a:t>
            </a:r>
            <a:r>
              <a:rPr lang="en-US" sz="2800" dirty="0"/>
              <a:t> tog </a:t>
            </a:r>
            <a:r>
              <a:rPr lang="en-US" sz="2800" dirty="0" err="1"/>
              <a:t>podatka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153585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1D100A-3E70-489C-9BED-736C4AB1C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731" y="1044979"/>
            <a:ext cx="9222538" cy="52854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C40B7C-ACCD-4812-8265-3E41E226D3E1}"/>
              </a:ext>
            </a:extLst>
          </p:cNvPr>
          <p:cNvSpPr txBox="1"/>
          <p:nvPr/>
        </p:nvSpPr>
        <p:spPr>
          <a:xfrm>
            <a:off x="0" y="318052"/>
            <a:ext cx="12281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POPLAVA U GRADIŠCI 1974.GODINE</a:t>
            </a:r>
          </a:p>
        </p:txBody>
      </p:sp>
    </p:spTree>
    <p:extLst>
      <p:ext uri="{BB962C8B-B14F-4D97-AF65-F5344CB8AC3E}">
        <p14:creationId xmlns:p14="http://schemas.microsoft.com/office/powerpoint/2010/main" val="9751164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D16D7-4667-42E0-BDC6-CE4B0D0DA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575987"/>
            <a:ext cx="9905998" cy="1478570"/>
          </a:xfrm>
        </p:spPr>
        <p:txBody>
          <a:bodyPr>
            <a:noAutofit/>
          </a:bodyPr>
          <a:lstStyle/>
          <a:p>
            <a:br>
              <a:rPr lang="en-US" sz="2400" dirty="0"/>
            </a:br>
            <a:r>
              <a:rPr lang="en-US" sz="2400" dirty="0" err="1"/>
              <a:t>Među</a:t>
            </a:r>
            <a:r>
              <a:rPr lang="en-US" sz="2400" dirty="0"/>
              <a:t> </a:t>
            </a:r>
            <a:r>
              <a:rPr lang="en-US" sz="2400" dirty="0" err="1"/>
              <a:t>veće</a:t>
            </a:r>
            <a:r>
              <a:rPr lang="en-US" sz="2400" dirty="0"/>
              <a:t> </a:t>
            </a:r>
            <a:r>
              <a:rPr lang="en-US" sz="2400" dirty="0" err="1"/>
              <a:t>potoke</a:t>
            </a:r>
            <a:r>
              <a:rPr lang="en-US" sz="2400" dirty="0"/>
              <a:t> i </a:t>
            </a:r>
            <a:r>
              <a:rPr lang="en-US" sz="2400" dirty="0" err="1"/>
              <a:t>rječice</a:t>
            </a:r>
            <a:r>
              <a:rPr lang="en-US" sz="2400" dirty="0"/>
              <a:t> </a:t>
            </a:r>
            <a:r>
              <a:rPr lang="en-US" sz="2400" dirty="0" err="1"/>
              <a:t>spadaju</a:t>
            </a:r>
            <a:r>
              <a:rPr lang="en-US" sz="2400" dirty="0"/>
              <a:t> </a:t>
            </a:r>
            <a:r>
              <a:rPr lang="en-US" sz="2400" dirty="0" err="1"/>
              <a:t>Vrbaška</a:t>
            </a:r>
            <a:r>
              <a:rPr lang="en-US" sz="2400" dirty="0"/>
              <a:t>, </a:t>
            </a:r>
            <a:r>
              <a:rPr lang="en-US" sz="2400" dirty="0" err="1"/>
              <a:t>Jablanica</a:t>
            </a:r>
            <a:r>
              <a:rPr lang="en-US" sz="2400" dirty="0"/>
              <a:t>, </a:t>
            </a:r>
            <a:r>
              <a:rPr lang="en-US" sz="2400" dirty="0" err="1"/>
              <a:t>Lubina</a:t>
            </a:r>
            <a:r>
              <a:rPr lang="en-US" sz="2400" dirty="0"/>
              <a:t> i </a:t>
            </a:r>
            <a:r>
              <a:rPr lang="en-US" sz="2400" dirty="0" err="1"/>
              <a:t>Jurkovica</a:t>
            </a:r>
            <a:r>
              <a:rPr lang="en-US" sz="2400" dirty="0"/>
              <a:t>. </a:t>
            </a:r>
            <a:r>
              <a:rPr lang="en-US" sz="2400" dirty="0" err="1"/>
              <a:t>NJihovi</a:t>
            </a:r>
            <a:r>
              <a:rPr lang="en-US" sz="2400" dirty="0"/>
              <a:t> </a:t>
            </a:r>
            <a:r>
              <a:rPr lang="en-US" sz="2400" dirty="0" err="1"/>
              <a:t>vodotokovi</a:t>
            </a:r>
            <a:r>
              <a:rPr lang="en-US" sz="2400" dirty="0"/>
              <a:t> </a:t>
            </a:r>
            <a:r>
              <a:rPr lang="en-US" sz="2400" dirty="0" err="1"/>
              <a:t>nisu</a:t>
            </a:r>
            <a:r>
              <a:rPr lang="en-US" sz="2400" dirty="0"/>
              <a:t> </a:t>
            </a:r>
            <a:r>
              <a:rPr lang="en-US" sz="2400" dirty="0" err="1"/>
              <a:t>uređeni</a:t>
            </a:r>
            <a:r>
              <a:rPr lang="en-US" sz="2400" dirty="0"/>
              <a:t> pa </a:t>
            </a:r>
            <a:r>
              <a:rPr lang="en-US" sz="2400" dirty="0" err="1"/>
              <a:t>uslijed</a:t>
            </a:r>
            <a:r>
              <a:rPr lang="en-US" sz="2400" dirty="0"/>
              <a:t> </a:t>
            </a:r>
            <a:r>
              <a:rPr lang="en-US" sz="2400" dirty="0" err="1"/>
              <a:t>zaraslosti</a:t>
            </a:r>
            <a:r>
              <a:rPr lang="en-US" sz="2400" dirty="0"/>
              <a:t> </a:t>
            </a:r>
            <a:r>
              <a:rPr lang="en-US" sz="2400" dirty="0" err="1"/>
              <a:t>rastinjem</a:t>
            </a:r>
            <a:r>
              <a:rPr lang="en-US" sz="2400" dirty="0"/>
              <a:t>, </a:t>
            </a:r>
            <a:r>
              <a:rPr lang="en-US" sz="2400" dirty="0" err="1"/>
              <a:t>malih</a:t>
            </a:r>
            <a:r>
              <a:rPr lang="en-US" sz="2400" dirty="0"/>
              <a:t> </a:t>
            </a:r>
            <a:r>
              <a:rPr lang="en-US" sz="2400" dirty="0" err="1"/>
              <a:t>improvizovanih</a:t>
            </a:r>
            <a:r>
              <a:rPr lang="en-US" sz="2400" dirty="0"/>
              <a:t> </a:t>
            </a:r>
            <a:r>
              <a:rPr lang="en-US" sz="2400" dirty="0" err="1"/>
              <a:t>vodenih</a:t>
            </a:r>
            <a:r>
              <a:rPr lang="en-US" sz="2400" dirty="0"/>
              <a:t> </a:t>
            </a:r>
            <a:r>
              <a:rPr lang="en-US" sz="2400" dirty="0" err="1"/>
              <a:t>propusta</a:t>
            </a:r>
            <a:r>
              <a:rPr lang="en-US" sz="2400" dirty="0"/>
              <a:t>, </a:t>
            </a:r>
            <a:r>
              <a:rPr lang="en-US" sz="2400" dirty="0" err="1"/>
              <a:t>raznog</a:t>
            </a:r>
            <a:r>
              <a:rPr lang="en-US" sz="2400" dirty="0"/>
              <a:t> </a:t>
            </a:r>
            <a:r>
              <a:rPr lang="en-US" sz="2400" dirty="0" err="1"/>
              <a:t>krupnog</a:t>
            </a:r>
            <a:r>
              <a:rPr lang="en-US" sz="2400" dirty="0"/>
              <a:t> </a:t>
            </a:r>
            <a:r>
              <a:rPr lang="en-US" sz="2400" dirty="0" err="1"/>
              <a:t>smeća</a:t>
            </a:r>
            <a:r>
              <a:rPr lang="en-US" sz="2400" dirty="0"/>
              <a:t> i </a:t>
            </a:r>
            <a:r>
              <a:rPr lang="en-US" sz="2400" dirty="0" err="1"/>
              <a:t>drugih</a:t>
            </a:r>
            <a:r>
              <a:rPr lang="en-US" sz="2400" dirty="0"/>
              <a:t> </a:t>
            </a:r>
            <a:r>
              <a:rPr lang="en-US" sz="2400" dirty="0" err="1"/>
              <a:t>prepreka</a:t>
            </a:r>
            <a:r>
              <a:rPr lang="en-US" sz="2400" dirty="0"/>
              <a:t> </a:t>
            </a:r>
            <a:r>
              <a:rPr lang="en-US" sz="2400" dirty="0" err="1"/>
              <a:t>dolazi</a:t>
            </a:r>
            <a:r>
              <a:rPr lang="en-US" sz="2400" dirty="0"/>
              <a:t> do </a:t>
            </a:r>
            <a:r>
              <a:rPr lang="en-US" sz="2400" dirty="0" err="1"/>
              <a:t>njihovog</a:t>
            </a:r>
            <a:r>
              <a:rPr lang="en-US" sz="2400" dirty="0"/>
              <a:t> </a:t>
            </a:r>
            <a:r>
              <a:rPr lang="en-US" sz="2400" dirty="0" err="1"/>
              <a:t>izlijevanja</a:t>
            </a:r>
            <a:r>
              <a:rPr lang="en-US" sz="2400" dirty="0"/>
              <a:t> </a:t>
            </a:r>
            <a:r>
              <a:rPr lang="en-US" sz="2400" dirty="0" err="1"/>
              <a:t>iz</a:t>
            </a:r>
            <a:r>
              <a:rPr lang="en-US" sz="2400" dirty="0"/>
              <a:t> </a:t>
            </a:r>
            <a:r>
              <a:rPr lang="en-US" sz="2400" dirty="0" err="1"/>
              <a:t>korita</a:t>
            </a:r>
            <a:r>
              <a:rPr lang="en-US" sz="2400" dirty="0"/>
              <a:t> i </a:t>
            </a:r>
            <a:r>
              <a:rPr lang="en-US" sz="2400" dirty="0" err="1"/>
              <a:t>nastajanja</a:t>
            </a:r>
            <a:r>
              <a:rPr lang="en-US" sz="2400" dirty="0"/>
              <a:t> </a:t>
            </a:r>
            <a:r>
              <a:rPr lang="en-US" sz="2400" dirty="0" err="1"/>
              <a:t>velikih</a:t>
            </a:r>
            <a:r>
              <a:rPr lang="en-US" sz="2400" dirty="0"/>
              <a:t> </a:t>
            </a:r>
            <a:r>
              <a:rPr lang="en-US" sz="2400" dirty="0" err="1"/>
              <a:t>šteta</a:t>
            </a:r>
            <a:r>
              <a:rPr lang="en-US" sz="2400" dirty="0"/>
              <a:t>, </a:t>
            </a:r>
            <a:r>
              <a:rPr lang="en-US" sz="2400" dirty="0" err="1"/>
              <a:t>uglavnom</a:t>
            </a:r>
            <a:r>
              <a:rPr lang="en-US" sz="2400" dirty="0"/>
              <a:t>, na </a:t>
            </a:r>
            <a:r>
              <a:rPr lang="en-US" sz="2400" dirty="0" err="1"/>
              <a:t>poljoprivrednom</a:t>
            </a:r>
            <a:r>
              <a:rPr lang="en-US" sz="2400" dirty="0"/>
              <a:t>, </a:t>
            </a:r>
            <a:r>
              <a:rPr lang="en-US" sz="2400" dirty="0" err="1"/>
              <a:t>obradivom</a:t>
            </a:r>
            <a:r>
              <a:rPr lang="en-US" sz="2400" dirty="0"/>
              <a:t> </a:t>
            </a:r>
            <a:r>
              <a:rPr lang="en-US" sz="2400" dirty="0" err="1"/>
              <a:t>zemljištu</a:t>
            </a:r>
            <a:r>
              <a:rPr lang="en-US" sz="2400" dirty="0"/>
              <a:t>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E0B94BA-7037-4B8C-9BA3-108D226A36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1413" y="2650435"/>
            <a:ext cx="10030170" cy="388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508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9DFC76-2DE4-43D7-A855-C54BE3A7E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708212"/>
            <a:ext cx="11878234" cy="630438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025D936-A0CB-4951-8789-41DF775672E2}"/>
              </a:ext>
            </a:extLst>
          </p:cNvPr>
          <p:cNvSpPr/>
          <p:nvPr/>
        </p:nvSpPr>
        <p:spPr>
          <a:xfrm>
            <a:off x="0" y="161365"/>
            <a:ext cx="12191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/>
              <a:t>Površinska</a:t>
            </a:r>
            <a:r>
              <a:rPr lang="en-US" sz="2400" b="1" dirty="0"/>
              <a:t> i </a:t>
            </a:r>
            <a:r>
              <a:rPr lang="en-US" sz="2400" b="1" dirty="0" err="1"/>
              <a:t>podzemna</a:t>
            </a:r>
            <a:r>
              <a:rPr lang="en-US" sz="2400" b="1" dirty="0"/>
              <a:t> </a:t>
            </a:r>
            <a:r>
              <a:rPr lang="en-US" sz="2400" b="1" dirty="0" err="1"/>
              <a:t>vodna</a:t>
            </a:r>
            <a:r>
              <a:rPr lang="en-US" sz="2400" b="1" dirty="0"/>
              <a:t> </a:t>
            </a:r>
            <a:r>
              <a:rPr lang="en-US" sz="2400" b="1" dirty="0" err="1"/>
              <a:t>tijela</a:t>
            </a:r>
            <a:r>
              <a:rPr lang="en-US" sz="2400" b="1" dirty="0"/>
              <a:t> </a:t>
            </a:r>
            <a:r>
              <a:rPr lang="en-US" sz="2400" b="1" dirty="0" err="1"/>
              <a:t>sliva</a:t>
            </a:r>
            <a:r>
              <a:rPr lang="en-US" sz="2400" b="1" dirty="0"/>
              <a:t> </a:t>
            </a:r>
            <a:r>
              <a:rPr lang="en-US" sz="2400" b="1" dirty="0" err="1"/>
              <a:t>rijeke</a:t>
            </a:r>
            <a:r>
              <a:rPr lang="en-US" sz="2400" b="1" dirty="0"/>
              <a:t> Save</a:t>
            </a:r>
          </a:p>
        </p:txBody>
      </p:sp>
    </p:spTree>
    <p:extLst>
      <p:ext uri="{BB962C8B-B14F-4D97-AF65-F5344CB8AC3E}">
        <p14:creationId xmlns:p14="http://schemas.microsoft.com/office/powerpoint/2010/main" val="2519125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8110-4CB0-4ED6-BBFD-084845BCF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b="1" dirty="0"/>
            </a:br>
            <a:r>
              <a:rPr lang="en-US" b="1" dirty="0"/>
              <a:t>ANALIZA  RIZIKA OD POPLAVA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ABA64-638F-4D4A-B668-00C6077B1C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99129"/>
            <a:ext cx="12192000" cy="3792072"/>
          </a:xfrm>
        </p:spPr>
        <p:txBody>
          <a:bodyPr/>
          <a:lstStyle/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r>
              <a:rPr lang="en-US" sz="3200" dirty="0" err="1"/>
              <a:t>Iz</a:t>
            </a:r>
            <a:r>
              <a:rPr lang="en-US" sz="3200" dirty="0"/>
              <a:t> </a:t>
            </a:r>
            <a:r>
              <a:rPr lang="en-US" sz="3200" dirty="0" err="1"/>
              <a:t>identifikacije</a:t>
            </a:r>
            <a:r>
              <a:rPr lang="en-US" sz="3200" dirty="0"/>
              <a:t> </a:t>
            </a:r>
            <a:r>
              <a:rPr lang="en-US" sz="3200" dirty="0" err="1"/>
              <a:t>rizika</a:t>
            </a:r>
            <a:r>
              <a:rPr lang="en-US" sz="3200" dirty="0"/>
              <a:t> u </a:t>
            </a:r>
            <a:r>
              <a:rPr lang="en-US" sz="3200" dirty="0" err="1"/>
              <a:t>Gradu</a:t>
            </a:r>
            <a:r>
              <a:rPr lang="en-US" sz="3200" dirty="0"/>
              <a:t> Gradiška </a:t>
            </a:r>
            <a:r>
              <a:rPr lang="en-US" sz="3200" dirty="0" err="1"/>
              <a:t>jasno</a:t>
            </a:r>
            <a:r>
              <a:rPr lang="en-US" sz="3200" dirty="0"/>
              <a:t> da se </a:t>
            </a:r>
            <a:r>
              <a:rPr lang="en-US" sz="3200" dirty="0" err="1"/>
              <a:t>može</a:t>
            </a:r>
            <a:r>
              <a:rPr lang="en-US" sz="3200" dirty="0"/>
              <a:t> </a:t>
            </a:r>
            <a:r>
              <a:rPr lang="en-US" sz="3200" dirty="0" err="1"/>
              <a:t>govoriti</a:t>
            </a:r>
            <a:r>
              <a:rPr lang="en-US" sz="3200" dirty="0"/>
              <a:t> o </a:t>
            </a:r>
            <a:r>
              <a:rPr lang="en-US" sz="3200" dirty="0" err="1"/>
              <a:t>potrebi</a:t>
            </a:r>
            <a:r>
              <a:rPr lang="en-US" sz="3200" dirty="0"/>
              <a:t> </a:t>
            </a:r>
            <a:r>
              <a:rPr lang="en-US" sz="3200" dirty="0" err="1"/>
              <a:t>izrade</a:t>
            </a:r>
            <a:r>
              <a:rPr lang="en-US" sz="3200" dirty="0"/>
              <a:t> </a:t>
            </a:r>
            <a:r>
              <a:rPr lang="en-US" sz="3200" dirty="0" err="1"/>
              <a:t>dva</a:t>
            </a:r>
            <a:r>
              <a:rPr lang="en-US" sz="3200" dirty="0"/>
              <a:t> </a:t>
            </a:r>
            <a:r>
              <a:rPr lang="en-US" sz="3200" dirty="0" err="1"/>
              <a:t>scenarija</a:t>
            </a:r>
            <a:r>
              <a:rPr lang="en-US" sz="3200" dirty="0"/>
              <a:t> za </a:t>
            </a:r>
            <a:r>
              <a:rPr lang="en-US" sz="3200" dirty="0" err="1"/>
              <a:t>procjenu</a:t>
            </a:r>
            <a:r>
              <a:rPr lang="en-US" sz="3200" dirty="0"/>
              <a:t> </a:t>
            </a:r>
            <a:r>
              <a:rPr lang="en-US" sz="3200" dirty="0" err="1"/>
              <a:t>rizika</a:t>
            </a:r>
            <a:r>
              <a:rPr lang="en-US" sz="3200" dirty="0"/>
              <a:t> od </a:t>
            </a:r>
            <a:r>
              <a:rPr lang="en-US" sz="3200" dirty="0" err="1"/>
              <a:t>poplava</a:t>
            </a:r>
            <a:r>
              <a:rPr lang="en-US" sz="3200" dirty="0"/>
              <a:t>:</a:t>
            </a:r>
          </a:p>
          <a:p>
            <a:pPr marL="0" indent="0" algn="ctr">
              <a:buNone/>
            </a:pPr>
            <a:r>
              <a:rPr lang="en-US" sz="3200" dirty="0"/>
              <a:t>	</a:t>
            </a:r>
            <a:r>
              <a:rPr lang="en-US" sz="3200" dirty="0" err="1"/>
              <a:t>bujične</a:t>
            </a:r>
            <a:r>
              <a:rPr lang="en-US" sz="3200" dirty="0"/>
              <a:t> </a:t>
            </a:r>
            <a:r>
              <a:rPr lang="en-US" sz="3200" dirty="0" err="1"/>
              <a:t>poplave</a:t>
            </a:r>
            <a:r>
              <a:rPr lang="en-US" sz="3200" dirty="0"/>
              <a:t> i</a:t>
            </a:r>
          </a:p>
          <a:p>
            <a:pPr marL="0" indent="0" algn="ctr">
              <a:buNone/>
            </a:pPr>
            <a:r>
              <a:rPr lang="en-US" sz="3200" dirty="0"/>
              <a:t>	</a:t>
            </a:r>
            <a:r>
              <a:rPr lang="en-US" sz="3200" dirty="0" err="1"/>
              <a:t>poplava</a:t>
            </a:r>
            <a:r>
              <a:rPr lang="en-US" sz="3200" dirty="0"/>
              <a:t> </a:t>
            </a:r>
            <a:r>
              <a:rPr lang="en-US" sz="3200" dirty="0" err="1"/>
              <a:t>urbanog</a:t>
            </a:r>
            <a:r>
              <a:rPr lang="en-US" sz="3200" dirty="0"/>
              <a:t> </a:t>
            </a:r>
            <a:r>
              <a:rPr lang="en-US" sz="3200" dirty="0" err="1"/>
              <a:t>područja</a:t>
            </a:r>
            <a:r>
              <a:rPr lang="en-US" sz="3200" dirty="0"/>
              <a:t> </a:t>
            </a:r>
            <a:r>
              <a:rPr lang="en-US" sz="3200" dirty="0" err="1"/>
              <a:t>Grada</a:t>
            </a:r>
            <a:r>
              <a:rPr lang="en-US" sz="3200" dirty="0"/>
              <a:t>.</a:t>
            </a:r>
            <a:endParaRPr lang="ru-RU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3849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5C6DCE-CED1-4699-A616-8AA37E18A514}"/>
              </a:ext>
            </a:extLst>
          </p:cNvPr>
          <p:cNvSpPr/>
          <p:nvPr/>
        </p:nvSpPr>
        <p:spPr>
          <a:xfrm>
            <a:off x="984739" y="1146319"/>
            <a:ext cx="10163907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/>
              <a:t>Bujične</a:t>
            </a:r>
            <a:r>
              <a:rPr lang="en-US" sz="2600" dirty="0"/>
              <a:t> </a:t>
            </a:r>
            <a:r>
              <a:rPr lang="en-US" sz="2600" dirty="0" err="1"/>
              <a:t>poplave</a:t>
            </a:r>
            <a:r>
              <a:rPr lang="en-US" sz="2600" dirty="0"/>
              <a:t> se </a:t>
            </a:r>
            <a:r>
              <a:rPr lang="en-US" sz="2600" dirty="0" err="1"/>
              <a:t>javljaju</a:t>
            </a:r>
            <a:r>
              <a:rPr lang="en-US" sz="2600" dirty="0"/>
              <a:t> bar </a:t>
            </a:r>
            <a:r>
              <a:rPr lang="en-US" sz="2600" dirty="0" err="1"/>
              <a:t>jednom</a:t>
            </a:r>
            <a:r>
              <a:rPr lang="en-US" sz="2600" dirty="0"/>
              <a:t> </a:t>
            </a:r>
            <a:r>
              <a:rPr lang="en-US" sz="2600" dirty="0" err="1"/>
              <a:t>godišnje</a:t>
            </a:r>
            <a:r>
              <a:rPr lang="en-US" sz="2600" dirty="0"/>
              <a:t> </a:t>
            </a:r>
            <a:r>
              <a:rPr lang="en-US" sz="2600" dirty="0" err="1"/>
              <a:t>tokom</a:t>
            </a:r>
            <a:r>
              <a:rPr lang="en-US" sz="2600" dirty="0"/>
              <a:t> </a:t>
            </a:r>
            <a:r>
              <a:rPr lang="en-US" sz="2600" dirty="0" err="1"/>
              <a:t>proljeća</a:t>
            </a:r>
            <a:r>
              <a:rPr lang="en-US" sz="2600" dirty="0"/>
              <a:t> i </a:t>
            </a:r>
            <a:r>
              <a:rPr lang="en-US" sz="2600" dirty="0" err="1"/>
              <a:t>jeseni</a:t>
            </a:r>
            <a:r>
              <a:rPr lang="en-US" sz="2600" dirty="0"/>
              <a:t> na </a:t>
            </a:r>
            <a:r>
              <a:rPr lang="en-US" sz="2600" dirty="0" err="1"/>
              <a:t>rijekama</a:t>
            </a:r>
            <a:r>
              <a:rPr lang="en-US" sz="2600" dirty="0"/>
              <a:t> </a:t>
            </a:r>
            <a:r>
              <a:rPr lang="en-US" sz="2600" dirty="0" err="1"/>
              <a:t>Lubina</a:t>
            </a:r>
            <a:r>
              <a:rPr lang="en-US" sz="2600" dirty="0"/>
              <a:t>, </a:t>
            </a:r>
            <a:r>
              <a:rPr lang="en-US" sz="2600" dirty="0" err="1"/>
              <a:t>Jablanica</a:t>
            </a:r>
            <a:r>
              <a:rPr lang="en-US" sz="2600" dirty="0"/>
              <a:t> i </a:t>
            </a:r>
            <a:r>
              <a:rPr lang="en-US" sz="2600" dirty="0" err="1"/>
              <a:t>Vrbaška</a:t>
            </a:r>
            <a:r>
              <a:rPr lang="en-US" sz="2600" dirty="0"/>
              <a:t> u </a:t>
            </a:r>
            <a:r>
              <a:rPr lang="en-US" sz="2600" dirty="0" err="1"/>
              <a:t>rejonu</a:t>
            </a:r>
            <a:r>
              <a:rPr lang="en-US" sz="2600" dirty="0"/>
              <a:t> </a:t>
            </a:r>
            <a:r>
              <a:rPr lang="en-US" sz="2600" dirty="0" err="1"/>
              <a:t>sela</a:t>
            </a:r>
            <a:r>
              <a:rPr lang="en-US" sz="2600" dirty="0"/>
              <a:t> </a:t>
            </a:r>
            <a:r>
              <a:rPr lang="en-US" sz="2600" dirty="0" err="1"/>
              <a:t>Turjak</a:t>
            </a:r>
            <a:r>
              <a:rPr lang="en-US" sz="2600" dirty="0"/>
              <a:t>, </a:t>
            </a:r>
            <a:r>
              <a:rPr lang="en-US" sz="2600" dirty="0" err="1"/>
              <a:t>Dragelji</a:t>
            </a:r>
            <a:r>
              <a:rPr lang="en-US" sz="2600" dirty="0"/>
              <a:t>, G. </a:t>
            </a:r>
            <a:r>
              <a:rPr lang="en-US" sz="2600" dirty="0" err="1"/>
              <a:t>Podgradci</a:t>
            </a:r>
            <a:r>
              <a:rPr lang="en-US" sz="2600" dirty="0"/>
              <a:t> i </a:t>
            </a:r>
            <a:r>
              <a:rPr lang="en-US" sz="2600" dirty="0" err="1"/>
              <a:t>Miloševo</a:t>
            </a:r>
            <a:r>
              <a:rPr lang="en-US" sz="2600" dirty="0"/>
              <a:t> </a:t>
            </a:r>
            <a:r>
              <a:rPr lang="en-US" sz="2600" dirty="0" err="1"/>
              <a:t>Brdo</a:t>
            </a:r>
            <a:r>
              <a:rPr lang="en-US" sz="2600" dirty="0"/>
              <a:t>.</a:t>
            </a:r>
          </a:p>
          <a:p>
            <a:endParaRPr lang="en-US" sz="2600" dirty="0"/>
          </a:p>
          <a:p>
            <a:r>
              <a:rPr lang="en-US" sz="2600" dirty="0" err="1"/>
              <a:t>Intenzitet</a:t>
            </a:r>
            <a:r>
              <a:rPr lang="en-US" sz="2600" dirty="0"/>
              <a:t> </a:t>
            </a:r>
            <a:r>
              <a:rPr lang="en-US" sz="2600" dirty="0" err="1"/>
              <a:t>ove</a:t>
            </a:r>
            <a:r>
              <a:rPr lang="en-US" sz="2600" dirty="0"/>
              <a:t> </a:t>
            </a:r>
            <a:r>
              <a:rPr lang="en-US" sz="2600" dirty="0" err="1"/>
              <a:t>bujične</a:t>
            </a:r>
            <a:r>
              <a:rPr lang="en-US" sz="2600" dirty="0"/>
              <a:t> </a:t>
            </a:r>
            <a:r>
              <a:rPr lang="en-US" sz="2600" dirty="0" err="1"/>
              <a:t>poplave</a:t>
            </a:r>
            <a:r>
              <a:rPr lang="en-US" sz="2600" dirty="0"/>
              <a:t> je </a:t>
            </a:r>
            <a:r>
              <a:rPr lang="en-US" sz="2600" dirty="0" err="1"/>
              <a:t>kratkotrajan</a:t>
            </a:r>
            <a:r>
              <a:rPr lang="en-US" sz="2600" dirty="0"/>
              <a:t> </a:t>
            </a:r>
            <a:r>
              <a:rPr lang="en-US" sz="2600" dirty="0" err="1"/>
              <a:t>ali</a:t>
            </a:r>
            <a:r>
              <a:rPr lang="en-US" sz="2600" dirty="0"/>
              <a:t> </a:t>
            </a:r>
            <a:r>
              <a:rPr lang="en-US" sz="2600" dirty="0" err="1"/>
              <a:t>jak</a:t>
            </a:r>
            <a:r>
              <a:rPr lang="en-US" sz="2600" dirty="0"/>
              <a:t>.</a:t>
            </a:r>
          </a:p>
          <a:p>
            <a:endParaRPr lang="en-US" sz="2600" dirty="0"/>
          </a:p>
          <a:p>
            <a:r>
              <a:rPr lang="en-US" sz="2600" dirty="0"/>
              <a:t>Nagle </a:t>
            </a:r>
            <a:r>
              <a:rPr lang="en-US" sz="2600" dirty="0" err="1"/>
              <a:t>promjene</a:t>
            </a:r>
            <a:r>
              <a:rPr lang="en-US" sz="2600" dirty="0"/>
              <a:t> </a:t>
            </a:r>
            <a:r>
              <a:rPr lang="en-US" sz="2600" dirty="0" err="1"/>
              <a:t>meteoroloških</a:t>
            </a:r>
            <a:r>
              <a:rPr lang="en-US" sz="2600" dirty="0"/>
              <a:t> </a:t>
            </a:r>
            <a:r>
              <a:rPr lang="en-US" sz="2600" dirty="0" err="1"/>
              <a:t>uslova</a:t>
            </a:r>
            <a:r>
              <a:rPr lang="en-US" sz="2600" dirty="0"/>
              <a:t> </a:t>
            </a:r>
            <a:r>
              <a:rPr lang="en-US" sz="2600" dirty="0" err="1"/>
              <a:t>dovode</a:t>
            </a:r>
            <a:r>
              <a:rPr lang="en-US" sz="2600" dirty="0"/>
              <a:t> do </a:t>
            </a:r>
            <a:r>
              <a:rPr lang="en-US" sz="2600" dirty="0" err="1"/>
              <a:t>pojave</a:t>
            </a:r>
            <a:r>
              <a:rPr lang="en-US" sz="2600" dirty="0"/>
              <a:t> </a:t>
            </a:r>
            <a:r>
              <a:rPr lang="en-US" sz="2600" dirty="0" err="1"/>
              <a:t>većih</a:t>
            </a:r>
            <a:r>
              <a:rPr lang="en-US" sz="2600" dirty="0"/>
              <a:t> </a:t>
            </a:r>
            <a:r>
              <a:rPr lang="en-US" sz="2600" dirty="0" err="1"/>
              <a:t>količina</a:t>
            </a:r>
            <a:r>
              <a:rPr lang="en-US" sz="2600" dirty="0"/>
              <a:t> </a:t>
            </a:r>
            <a:r>
              <a:rPr lang="en-US" sz="2600" dirty="0" err="1"/>
              <a:t>padavina</a:t>
            </a:r>
            <a:r>
              <a:rPr lang="en-US" sz="2600" dirty="0"/>
              <a:t> </a:t>
            </a:r>
            <a:r>
              <a:rPr lang="en-US" sz="2600" dirty="0" err="1"/>
              <a:t>što</a:t>
            </a:r>
            <a:r>
              <a:rPr lang="en-US" sz="2600" dirty="0"/>
              <a:t> </a:t>
            </a:r>
            <a:r>
              <a:rPr lang="en-US" sz="2600" dirty="0" err="1"/>
              <a:t>izaziva</a:t>
            </a:r>
            <a:r>
              <a:rPr lang="en-US" sz="2600" dirty="0"/>
              <a:t> </a:t>
            </a:r>
            <a:r>
              <a:rPr lang="en-US" sz="2600" dirty="0" err="1"/>
              <a:t>rast</a:t>
            </a:r>
            <a:r>
              <a:rPr lang="en-US" sz="2600" dirty="0"/>
              <a:t> </a:t>
            </a:r>
            <a:r>
              <a:rPr lang="en-US" sz="2600" dirty="0" err="1"/>
              <a:t>bujičnih</a:t>
            </a:r>
            <a:r>
              <a:rPr lang="en-US" sz="2600" dirty="0"/>
              <a:t> </a:t>
            </a:r>
            <a:r>
              <a:rPr lang="en-US" sz="2600" dirty="0" err="1"/>
              <a:t>vodotokova</a:t>
            </a:r>
            <a:r>
              <a:rPr lang="en-US" sz="2600" dirty="0"/>
              <a:t> i </a:t>
            </a:r>
            <a:r>
              <a:rPr lang="en-US" sz="2600" dirty="0" err="1"/>
              <a:t>slijevanje</a:t>
            </a:r>
            <a:r>
              <a:rPr lang="en-US" sz="2600" dirty="0"/>
              <a:t> u </a:t>
            </a:r>
            <a:r>
              <a:rPr lang="en-US" sz="2600" dirty="0" err="1"/>
              <a:t>manje</a:t>
            </a:r>
            <a:r>
              <a:rPr lang="en-US" sz="2600" dirty="0"/>
              <a:t> </a:t>
            </a:r>
            <a:r>
              <a:rPr lang="en-US" sz="2600" dirty="0" err="1"/>
              <a:t>rijeke</a:t>
            </a:r>
            <a:r>
              <a:rPr lang="en-US" sz="2600" dirty="0"/>
              <a:t>, a </a:t>
            </a:r>
            <a:r>
              <a:rPr lang="en-US" sz="2600" dirty="0" err="1"/>
              <a:t>rijeka</a:t>
            </a:r>
            <a:r>
              <a:rPr lang="en-US" sz="2600" dirty="0"/>
              <a:t> Sava po </a:t>
            </a:r>
            <a:r>
              <a:rPr lang="en-US" sz="2600" dirty="0" err="1"/>
              <a:t>dostizanju</a:t>
            </a:r>
            <a:r>
              <a:rPr lang="en-US" sz="2600" dirty="0"/>
              <a:t> </a:t>
            </a:r>
            <a:r>
              <a:rPr lang="en-US" sz="2600" dirty="0" err="1"/>
              <a:t>nivoa</a:t>
            </a:r>
            <a:r>
              <a:rPr lang="en-US" sz="2600" dirty="0"/>
              <a:t> 850 cm </a:t>
            </a:r>
            <a:r>
              <a:rPr lang="en-US" sz="2600" dirty="0" err="1"/>
              <a:t>nema</a:t>
            </a:r>
            <a:r>
              <a:rPr lang="en-US" sz="2600" dirty="0"/>
              <a:t> </a:t>
            </a:r>
            <a:r>
              <a:rPr lang="en-US" sz="2600" dirty="0" err="1"/>
              <a:t>kapacitet</a:t>
            </a:r>
            <a:r>
              <a:rPr lang="en-US" sz="2600" dirty="0"/>
              <a:t> da </a:t>
            </a:r>
            <a:r>
              <a:rPr lang="en-US" sz="2600" dirty="0" err="1"/>
              <a:t>prihvati</a:t>
            </a:r>
            <a:r>
              <a:rPr lang="en-US" sz="2600" dirty="0"/>
              <a:t> </a:t>
            </a:r>
            <a:r>
              <a:rPr lang="en-US" sz="2600" dirty="0" err="1"/>
              <a:t>svu</a:t>
            </a:r>
            <a:r>
              <a:rPr lang="en-US" sz="2600" dirty="0"/>
              <a:t> </a:t>
            </a:r>
            <a:r>
              <a:rPr lang="en-US" sz="2600" dirty="0" err="1"/>
              <a:t>vodu</a:t>
            </a:r>
            <a:r>
              <a:rPr lang="en-US" sz="2600" dirty="0"/>
              <a:t> </a:t>
            </a:r>
            <a:r>
              <a:rPr lang="en-US" sz="2600" dirty="0" err="1"/>
              <a:t>iz</a:t>
            </a:r>
            <a:r>
              <a:rPr lang="en-US" sz="2600" dirty="0"/>
              <a:t> </a:t>
            </a:r>
            <a:r>
              <a:rPr lang="en-US" sz="2600" dirty="0" err="1"/>
              <a:t>bujičnih</a:t>
            </a:r>
            <a:r>
              <a:rPr lang="en-US" sz="2600" dirty="0"/>
              <a:t> </a:t>
            </a:r>
            <a:r>
              <a:rPr lang="en-US" sz="2600" dirty="0" err="1"/>
              <a:t>vodotoka</a:t>
            </a:r>
            <a:r>
              <a:rPr lang="en-US" sz="2600" dirty="0"/>
              <a:t> </a:t>
            </a:r>
            <a:r>
              <a:rPr lang="en-US" sz="2600" dirty="0" err="1"/>
              <a:t>te</a:t>
            </a:r>
            <a:r>
              <a:rPr lang="en-US" sz="2600" dirty="0"/>
              <a:t> </a:t>
            </a:r>
            <a:r>
              <a:rPr lang="en-US" sz="2600" dirty="0" err="1"/>
              <a:t>dolazi</a:t>
            </a:r>
            <a:r>
              <a:rPr lang="en-US" sz="2600" dirty="0"/>
              <a:t> do </a:t>
            </a:r>
            <a:r>
              <a:rPr lang="en-US" sz="2600" dirty="0" err="1"/>
              <a:t>izlijevanja</a:t>
            </a:r>
            <a:r>
              <a:rPr lang="en-US" sz="2600" dirty="0"/>
              <a:t> </a:t>
            </a:r>
            <a:r>
              <a:rPr lang="en-US" sz="2600" dirty="0" err="1"/>
              <a:t>vode</a:t>
            </a:r>
            <a:r>
              <a:rPr lang="en-US" sz="2600" dirty="0"/>
              <a:t> i </a:t>
            </a:r>
            <a:r>
              <a:rPr lang="en-US" sz="2600" dirty="0" err="1"/>
              <a:t>ugrožavanja</a:t>
            </a:r>
            <a:r>
              <a:rPr lang="en-US" sz="2600" dirty="0"/>
              <a:t> gore </a:t>
            </a:r>
            <a:r>
              <a:rPr lang="en-US" sz="2600" dirty="0" err="1"/>
              <a:t>navedenih</a:t>
            </a:r>
            <a:r>
              <a:rPr lang="en-US" sz="2600" dirty="0"/>
              <a:t> </a:t>
            </a:r>
            <a:r>
              <a:rPr lang="en-US" sz="2600" dirty="0" err="1"/>
              <a:t>naseljenih</a:t>
            </a:r>
            <a:r>
              <a:rPr lang="en-US" sz="2600" dirty="0"/>
              <a:t> </a:t>
            </a:r>
            <a:r>
              <a:rPr lang="en-US" sz="2600" dirty="0" err="1"/>
              <a:t>mjesta</a:t>
            </a:r>
            <a:r>
              <a:rPr lang="ru-RU" sz="2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424869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8554" y="944940"/>
            <a:ext cx="991772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/>
              <a:t>Svi</a:t>
            </a:r>
            <a:r>
              <a:rPr lang="en-US" sz="2800" dirty="0"/>
              <a:t> </a:t>
            </a:r>
            <a:r>
              <a:rPr lang="en-US" sz="2800" dirty="0" err="1"/>
              <a:t>bujični</a:t>
            </a:r>
            <a:r>
              <a:rPr lang="en-US" sz="2800" dirty="0"/>
              <a:t> </a:t>
            </a:r>
            <a:r>
              <a:rPr lang="en-US" sz="2800" dirty="0" err="1"/>
              <a:t>vodotoci</a:t>
            </a:r>
            <a:r>
              <a:rPr lang="en-US" sz="2800" dirty="0"/>
              <a:t> </a:t>
            </a:r>
            <a:r>
              <a:rPr lang="en-US" sz="2800" dirty="0" err="1"/>
              <a:t>kao</a:t>
            </a:r>
            <a:r>
              <a:rPr lang="en-US" sz="2800" dirty="0"/>
              <a:t> i </a:t>
            </a:r>
            <a:r>
              <a:rPr lang="en-US" sz="2800" dirty="0" err="1"/>
              <a:t>rijeka</a:t>
            </a:r>
            <a:r>
              <a:rPr lang="en-US" sz="2800" dirty="0"/>
              <a:t> Sava nose </a:t>
            </a:r>
            <a:r>
              <a:rPr lang="en-US" sz="2800" dirty="0" err="1"/>
              <a:t>abrazivni</a:t>
            </a:r>
            <a:r>
              <a:rPr lang="en-US" sz="2800" dirty="0"/>
              <a:t> </a:t>
            </a:r>
            <a:r>
              <a:rPr lang="en-US" sz="2800" dirty="0" err="1"/>
              <a:t>materijal</a:t>
            </a:r>
            <a:r>
              <a:rPr lang="en-US" sz="2800" dirty="0"/>
              <a:t>, </a:t>
            </a:r>
            <a:r>
              <a:rPr lang="en-US" sz="2800" dirty="0" err="1"/>
              <a:t>granje</a:t>
            </a:r>
            <a:r>
              <a:rPr lang="en-US" sz="2800" dirty="0"/>
              <a:t>, </a:t>
            </a:r>
            <a:r>
              <a:rPr lang="en-US" sz="2800" dirty="0" err="1"/>
              <a:t>smeće</a:t>
            </a:r>
            <a:r>
              <a:rPr lang="en-US" sz="2800" dirty="0"/>
              <a:t> i </a:t>
            </a:r>
            <a:r>
              <a:rPr lang="en-US" sz="2800" dirty="0" err="1"/>
              <a:t>sve</a:t>
            </a:r>
            <a:r>
              <a:rPr lang="en-US" sz="2800" dirty="0"/>
              <a:t> ono na </a:t>
            </a:r>
            <a:r>
              <a:rPr lang="en-US" sz="2800" dirty="0" err="1"/>
              <a:t>šta</a:t>
            </a:r>
            <a:r>
              <a:rPr lang="en-US" sz="2800" dirty="0"/>
              <a:t> </a:t>
            </a:r>
            <a:r>
              <a:rPr lang="en-US" sz="2800" dirty="0" err="1"/>
              <a:t>isti</a:t>
            </a:r>
            <a:r>
              <a:rPr lang="en-US" sz="2800" dirty="0"/>
              <a:t> </a:t>
            </a:r>
            <a:r>
              <a:rPr lang="en-US" sz="2800" dirty="0" err="1"/>
              <a:t>naiđu</a:t>
            </a:r>
            <a:r>
              <a:rPr lang="en-US" sz="2800" dirty="0"/>
              <a:t> </a:t>
            </a:r>
            <a:r>
              <a:rPr lang="en-US" sz="2800" dirty="0" err="1"/>
              <a:t>tokom</a:t>
            </a:r>
            <a:r>
              <a:rPr lang="en-US" sz="2800" dirty="0"/>
              <a:t> </a:t>
            </a:r>
            <a:r>
              <a:rPr lang="en-US" sz="2800" dirty="0" err="1"/>
              <a:t>bujice</a:t>
            </a:r>
            <a:r>
              <a:rPr lang="en-US" sz="2800" dirty="0"/>
              <a:t>. </a:t>
            </a:r>
            <a:r>
              <a:rPr lang="en-US" sz="2800" dirty="0" err="1"/>
              <a:t>Bujice</a:t>
            </a:r>
            <a:r>
              <a:rPr lang="en-US" sz="2800" dirty="0"/>
              <a:t> </a:t>
            </a:r>
            <a:r>
              <a:rPr lang="en-US" sz="2800" dirty="0" err="1"/>
              <a:t>brzo</a:t>
            </a:r>
            <a:r>
              <a:rPr lang="en-US" sz="2800" dirty="0"/>
              <a:t> </a:t>
            </a:r>
            <a:r>
              <a:rPr lang="en-US" sz="2800" dirty="0" err="1"/>
              <a:t>opadnu</a:t>
            </a:r>
            <a:r>
              <a:rPr lang="en-US" sz="2800" dirty="0"/>
              <a:t> </a:t>
            </a:r>
            <a:r>
              <a:rPr lang="en-US" sz="2800" dirty="0" err="1"/>
              <a:t>intenzitetom</a:t>
            </a:r>
            <a:r>
              <a:rPr lang="en-US" sz="2800" dirty="0"/>
              <a:t> </a:t>
            </a:r>
            <a:r>
              <a:rPr lang="en-US" sz="2800" dirty="0" err="1"/>
              <a:t>ali</a:t>
            </a:r>
            <a:r>
              <a:rPr lang="en-US" sz="2800" dirty="0"/>
              <a:t> </a:t>
            </a:r>
            <a:r>
              <a:rPr lang="en-US" sz="2800" dirty="0" err="1"/>
              <a:t>ostane</a:t>
            </a:r>
            <a:r>
              <a:rPr lang="en-US" sz="2800" dirty="0"/>
              <a:t> </a:t>
            </a:r>
            <a:r>
              <a:rPr lang="en-US" sz="2800" dirty="0" err="1"/>
              <a:t>velika</a:t>
            </a:r>
            <a:r>
              <a:rPr lang="en-US" sz="2800" dirty="0"/>
              <a:t> </a:t>
            </a:r>
            <a:r>
              <a:rPr lang="en-US" sz="2800" dirty="0" err="1"/>
              <a:t>šteta</a:t>
            </a:r>
            <a:r>
              <a:rPr lang="en-US" sz="2800" dirty="0"/>
              <a:t> na </a:t>
            </a:r>
            <a:r>
              <a:rPr lang="en-US" sz="2800" dirty="0" err="1"/>
              <a:t>putnim</a:t>
            </a:r>
            <a:r>
              <a:rPr lang="en-US" sz="2800" dirty="0"/>
              <a:t> </a:t>
            </a:r>
            <a:r>
              <a:rPr lang="en-US" sz="2800" dirty="0" err="1"/>
              <a:t>komunikacijama</a:t>
            </a:r>
            <a:r>
              <a:rPr lang="en-US" sz="2800" dirty="0"/>
              <a:t> i </a:t>
            </a:r>
            <a:r>
              <a:rPr lang="en-US" sz="2800" dirty="0" err="1"/>
              <a:t>dosta</a:t>
            </a:r>
            <a:r>
              <a:rPr lang="en-US" sz="2800" dirty="0"/>
              <a:t> </a:t>
            </a:r>
            <a:r>
              <a:rPr lang="en-US" sz="2800" dirty="0" err="1"/>
              <a:t>raznog</a:t>
            </a:r>
            <a:r>
              <a:rPr lang="en-US" sz="2800" dirty="0"/>
              <a:t> </a:t>
            </a:r>
            <a:r>
              <a:rPr lang="en-US" sz="2800" dirty="0" err="1"/>
              <a:t>nanijetog</a:t>
            </a:r>
            <a:r>
              <a:rPr lang="en-US" sz="2800" dirty="0"/>
              <a:t> </a:t>
            </a:r>
            <a:r>
              <a:rPr lang="en-US" sz="2800" dirty="0" err="1"/>
              <a:t>materijala</a:t>
            </a:r>
            <a:r>
              <a:rPr lang="en-US" sz="2800" dirty="0"/>
              <a:t> na </a:t>
            </a:r>
            <a:r>
              <a:rPr lang="en-US" sz="2800" dirty="0" err="1"/>
              <a:t>putevima</a:t>
            </a:r>
            <a:r>
              <a:rPr lang="en-US" sz="2800" dirty="0"/>
              <a:t>.</a:t>
            </a:r>
          </a:p>
          <a:p>
            <a:endParaRPr lang="en-US" sz="2800" dirty="0"/>
          </a:p>
          <a:p>
            <a:r>
              <a:rPr lang="en-US" sz="2800" dirty="0" err="1"/>
              <a:t>Najvjerovatniji</a:t>
            </a:r>
            <a:r>
              <a:rPr lang="en-US" sz="2800" dirty="0"/>
              <a:t> period </a:t>
            </a:r>
            <a:r>
              <a:rPr lang="en-US" sz="2800" dirty="0" err="1"/>
              <a:t>nastanka</a:t>
            </a:r>
            <a:r>
              <a:rPr lang="en-US" sz="2800" dirty="0"/>
              <a:t> je period </a:t>
            </a:r>
            <a:r>
              <a:rPr lang="en-US" sz="2800" dirty="0" err="1"/>
              <a:t>april</a:t>
            </a:r>
            <a:r>
              <a:rPr lang="en-US" sz="2800" dirty="0"/>
              <a:t> – </a:t>
            </a:r>
            <a:r>
              <a:rPr lang="en-US" sz="2800" dirty="0" err="1"/>
              <a:t>septembar</a:t>
            </a:r>
            <a:r>
              <a:rPr lang="en-US" sz="2800" dirty="0"/>
              <a:t> </a:t>
            </a:r>
            <a:r>
              <a:rPr lang="en-US" sz="2800" dirty="0" err="1"/>
              <a:t>kad</a:t>
            </a:r>
            <a:r>
              <a:rPr lang="en-US" sz="2800" dirty="0"/>
              <a:t> </a:t>
            </a:r>
            <a:r>
              <a:rPr lang="en-US" sz="2800" dirty="0" err="1"/>
              <a:t>su</a:t>
            </a:r>
            <a:r>
              <a:rPr lang="en-US" sz="2800" dirty="0"/>
              <a:t> </a:t>
            </a:r>
            <a:r>
              <a:rPr lang="en-US" sz="2800" dirty="0" err="1"/>
              <a:t>najintenzivnije</a:t>
            </a:r>
            <a:r>
              <a:rPr lang="en-US" sz="2800" dirty="0"/>
              <a:t> </a:t>
            </a:r>
            <a:r>
              <a:rPr lang="en-US" sz="2800" dirty="0" err="1"/>
              <a:t>padavine</a:t>
            </a:r>
            <a:r>
              <a:rPr lang="en-US" sz="2800" dirty="0"/>
              <a:t> na </a:t>
            </a:r>
            <a:r>
              <a:rPr lang="en-US" sz="2800" dirty="0" err="1"/>
              <a:t>području</a:t>
            </a:r>
            <a:r>
              <a:rPr lang="en-US" sz="2800" dirty="0"/>
              <a:t> </a:t>
            </a:r>
            <a:r>
              <a:rPr lang="en-US" sz="2800" dirty="0" err="1"/>
              <a:t>opštine</a:t>
            </a:r>
            <a:r>
              <a:rPr lang="en-US" sz="2800" dirty="0"/>
              <a:t> i </a:t>
            </a:r>
            <a:r>
              <a:rPr lang="en-US" sz="2800" dirty="0" err="1"/>
              <a:t>tada</a:t>
            </a:r>
            <a:r>
              <a:rPr lang="en-US" sz="2800" dirty="0"/>
              <a:t> se </a:t>
            </a:r>
            <a:r>
              <a:rPr lang="en-US" sz="2800" dirty="0" err="1"/>
              <a:t>ovaj</a:t>
            </a:r>
            <a:r>
              <a:rPr lang="en-US" sz="2800" dirty="0"/>
              <a:t> </a:t>
            </a:r>
            <a:r>
              <a:rPr lang="en-US" sz="2800" dirty="0" err="1"/>
              <a:t>događaj</a:t>
            </a:r>
            <a:r>
              <a:rPr lang="en-US" sz="2800" dirty="0"/>
              <a:t> </a:t>
            </a:r>
            <a:r>
              <a:rPr lang="en-US" sz="2800" dirty="0" err="1"/>
              <a:t>može</a:t>
            </a:r>
            <a:r>
              <a:rPr lang="en-US" sz="2800" dirty="0"/>
              <a:t> </a:t>
            </a:r>
            <a:r>
              <a:rPr lang="en-US" sz="2800" dirty="0" err="1"/>
              <a:t>očekivati</a:t>
            </a:r>
            <a:r>
              <a:rPr lang="en-US" sz="2800" dirty="0"/>
              <a:t>. </a:t>
            </a:r>
            <a:r>
              <a:rPr lang="en-US" sz="2800" dirty="0" err="1"/>
              <a:t>Sistem</a:t>
            </a:r>
            <a:r>
              <a:rPr lang="en-US" sz="2800" dirty="0"/>
              <a:t> </a:t>
            </a:r>
            <a:r>
              <a:rPr lang="en-US" sz="2800" dirty="0" err="1"/>
              <a:t>ranog</a:t>
            </a:r>
            <a:r>
              <a:rPr lang="en-US" sz="2800" dirty="0"/>
              <a:t> </a:t>
            </a:r>
            <a:r>
              <a:rPr lang="en-US" sz="2800" dirty="0" err="1"/>
              <a:t>upozorenja</a:t>
            </a:r>
            <a:r>
              <a:rPr lang="en-US" sz="2800" dirty="0"/>
              <a:t> ne </a:t>
            </a:r>
            <a:r>
              <a:rPr lang="en-US" sz="2800" dirty="0" err="1"/>
              <a:t>postoji</a:t>
            </a:r>
            <a:r>
              <a:rPr lang="en-US" sz="2800" dirty="0"/>
              <a:t> u </a:t>
            </a:r>
            <a:r>
              <a:rPr lang="en-US" sz="2800" dirty="0" err="1"/>
              <a:t>lokalnoj</a:t>
            </a:r>
            <a:r>
              <a:rPr lang="en-US" sz="2800" dirty="0"/>
              <a:t> </a:t>
            </a:r>
            <a:r>
              <a:rPr lang="en-US" sz="2800" dirty="0" err="1"/>
              <a:t>zajednici</a:t>
            </a:r>
            <a:r>
              <a:rPr lang="en-US" sz="2800" dirty="0"/>
              <a:t> i </a:t>
            </a:r>
            <a:r>
              <a:rPr lang="en-US" sz="2800" dirty="0" err="1"/>
              <a:t>bazira</a:t>
            </a:r>
            <a:r>
              <a:rPr lang="en-US" sz="2800" dirty="0"/>
              <a:t> se na </a:t>
            </a:r>
            <a:r>
              <a:rPr lang="en-US" sz="2800" dirty="0" err="1"/>
              <a:t>meteo</a:t>
            </a:r>
            <a:r>
              <a:rPr lang="en-US" sz="2800" dirty="0"/>
              <a:t> alarm RHMZ.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5425337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708A9E-A3C6-4774-9304-3348D8D049E0}"/>
              </a:ext>
            </a:extLst>
          </p:cNvPr>
          <p:cNvSpPr/>
          <p:nvPr/>
        </p:nvSpPr>
        <p:spPr>
          <a:xfrm>
            <a:off x="5183549" y="3210941"/>
            <a:ext cx="682487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/>
              <a:t>Štete</a:t>
            </a:r>
            <a:r>
              <a:rPr lang="en-US" sz="2800" dirty="0"/>
              <a:t> </a:t>
            </a:r>
            <a:r>
              <a:rPr lang="en-US" sz="2800" dirty="0" err="1"/>
              <a:t>nije</a:t>
            </a:r>
            <a:r>
              <a:rPr lang="en-US" sz="2800" dirty="0"/>
              <a:t> do </a:t>
            </a:r>
            <a:r>
              <a:rPr lang="en-US" sz="2800" dirty="0" err="1"/>
              <a:t>sada</a:t>
            </a:r>
            <a:r>
              <a:rPr lang="en-US" sz="2800" dirty="0"/>
              <a:t> </a:t>
            </a:r>
            <a:r>
              <a:rPr lang="en-US" sz="2800" dirty="0" err="1"/>
              <a:t>bilo</a:t>
            </a:r>
            <a:r>
              <a:rPr lang="en-US" sz="2800" dirty="0"/>
              <a:t> po </a:t>
            </a:r>
            <a:r>
              <a:rPr lang="en-US" sz="2800" dirty="0" err="1"/>
              <a:t>ljude</a:t>
            </a:r>
            <a:r>
              <a:rPr lang="en-US" sz="2800" dirty="0"/>
              <a:t> u </a:t>
            </a:r>
            <a:r>
              <a:rPr lang="en-US" sz="2800" dirty="0" err="1"/>
              <a:t>direktnom</a:t>
            </a:r>
            <a:r>
              <a:rPr lang="en-US" sz="2800" dirty="0"/>
              <a:t> </a:t>
            </a:r>
            <a:r>
              <a:rPr lang="en-US" sz="2800" dirty="0" err="1"/>
              <a:t>smislu</a:t>
            </a:r>
            <a:r>
              <a:rPr lang="en-US" sz="2800" dirty="0"/>
              <a:t> </a:t>
            </a:r>
            <a:r>
              <a:rPr lang="en-US" sz="2800" dirty="0" err="1"/>
              <a:t>ali</a:t>
            </a:r>
            <a:r>
              <a:rPr lang="en-US" sz="2800" dirty="0"/>
              <a:t> </a:t>
            </a:r>
            <a:r>
              <a:rPr lang="en-US" sz="2800" dirty="0" err="1"/>
              <a:t>jeste</a:t>
            </a:r>
            <a:r>
              <a:rPr lang="en-US" sz="2800" dirty="0"/>
              <a:t> u </a:t>
            </a:r>
            <a:r>
              <a:rPr lang="en-US" sz="2800" dirty="0" err="1"/>
              <a:t>indirektnom</a:t>
            </a:r>
            <a:r>
              <a:rPr lang="en-US" sz="2800" dirty="0"/>
              <a:t> u </a:t>
            </a:r>
            <a:r>
              <a:rPr lang="en-US" sz="2800" dirty="0" err="1"/>
              <a:t>smislu</a:t>
            </a:r>
            <a:r>
              <a:rPr lang="en-US" sz="2800" dirty="0"/>
              <a:t> </a:t>
            </a:r>
            <a:r>
              <a:rPr lang="en-US" sz="2800" dirty="0" err="1"/>
              <a:t>šteta</a:t>
            </a:r>
            <a:r>
              <a:rPr lang="en-US" sz="2800" dirty="0"/>
              <a:t> po </a:t>
            </a:r>
            <a:r>
              <a:rPr lang="en-US" sz="2800" dirty="0" err="1"/>
              <a:t>infrastrukturu</a:t>
            </a:r>
            <a:r>
              <a:rPr lang="en-US" sz="2800" dirty="0"/>
              <a:t> i </a:t>
            </a:r>
            <a:r>
              <a:rPr lang="en-US" sz="2800" dirty="0" err="1"/>
              <a:t>iznosi</a:t>
            </a:r>
            <a:r>
              <a:rPr lang="en-US" sz="2800" dirty="0"/>
              <a:t> </a:t>
            </a:r>
            <a:r>
              <a:rPr lang="en-US" sz="2800" dirty="0" err="1"/>
              <a:t>prubližno</a:t>
            </a:r>
            <a:r>
              <a:rPr lang="en-US" sz="2800" dirty="0"/>
              <a:t> 2,5 </a:t>
            </a:r>
            <a:r>
              <a:rPr lang="en-US" sz="2800" dirty="0" err="1"/>
              <a:t>miliona</a:t>
            </a:r>
            <a:r>
              <a:rPr lang="en-US" sz="2800" dirty="0"/>
              <a:t> KM (2012.g. i 2014.g.). Na </a:t>
            </a:r>
            <a:r>
              <a:rPr lang="en-US" sz="2800" dirty="0" err="1"/>
              <a:t>prostoru</a:t>
            </a:r>
            <a:r>
              <a:rPr lang="en-US" sz="2800" dirty="0"/>
              <a:t> se </a:t>
            </a:r>
            <a:r>
              <a:rPr lang="en-US" sz="2800" dirty="0" err="1"/>
              <a:t>pretežno</a:t>
            </a:r>
            <a:r>
              <a:rPr lang="en-US" sz="2800" dirty="0"/>
              <a:t> </a:t>
            </a:r>
            <a:r>
              <a:rPr lang="en-US" sz="2800" dirty="0" err="1"/>
              <a:t>nalaze</a:t>
            </a:r>
            <a:r>
              <a:rPr lang="en-US" sz="2800" dirty="0"/>
              <a:t> </a:t>
            </a:r>
            <a:r>
              <a:rPr lang="en-US" sz="2800" dirty="0" err="1"/>
              <a:t>individualni</a:t>
            </a:r>
            <a:r>
              <a:rPr lang="en-US" sz="2800" dirty="0"/>
              <a:t> </a:t>
            </a:r>
            <a:r>
              <a:rPr lang="en-US" sz="2800" dirty="0" err="1"/>
              <a:t>stambeni</a:t>
            </a:r>
            <a:r>
              <a:rPr lang="en-US" sz="2800" dirty="0"/>
              <a:t> i </a:t>
            </a:r>
            <a:r>
              <a:rPr lang="en-US" sz="2800" dirty="0" err="1"/>
              <a:t>prateći</a:t>
            </a:r>
            <a:r>
              <a:rPr lang="en-US" sz="2800" dirty="0"/>
              <a:t> </a:t>
            </a:r>
            <a:r>
              <a:rPr lang="en-US" sz="2800" dirty="0" err="1"/>
              <a:t>objekti</a:t>
            </a:r>
            <a:r>
              <a:rPr lang="en-US" sz="2800" dirty="0"/>
              <a:t> </a:t>
            </a:r>
            <a:r>
              <a:rPr lang="en-US" sz="2800" dirty="0" err="1"/>
              <a:t>te</a:t>
            </a:r>
            <a:r>
              <a:rPr lang="en-US" sz="2800" dirty="0"/>
              <a:t> </a:t>
            </a:r>
            <a:r>
              <a:rPr lang="en-US" sz="2800" dirty="0" err="1"/>
              <a:t>poljoprivredno</a:t>
            </a:r>
            <a:r>
              <a:rPr lang="en-US" sz="2800" dirty="0"/>
              <a:t> </a:t>
            </a:r>
            <a:r>
              <a:rPr lang="en-US" sz="2800" dirty="0" err="1"/>
              <a:t>zemljište</a:t>
            </a:r>
            <a:r>
              <a:rPr lang="en-US" sz="2800" dirty="0"/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76BCB09-2554-4A05-B807-292FBAF0974E}"/>
              </a:ext>
            </a:extLst>
          </p:cNvPr>
          <p:cNvSpPr/>
          <p:nvPr/>
        </p:nvSpPr>
        <p:spPr>
          <a:xfrm>
            <a:off x="842292" y="180218"/>
            <a:ext cx="736820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/>
              <a:t>Stanovništvo</a:t>
            </a:r>
            <a:r>
              <a:rPr lang="en-US" sz="2800" dirty="0"/>
              <a:t> </a:t>
            </a:r>
            <a:r>
              <a:rPr lang="en-US" sz="2800" dirty="0" err="1"/>
              <a:t>nije</a:t>
            </a:r>
            <a:r>
              <a:rPr lang="en-US" sz="2800" dirty="0"/>
              <a:t> u </a:t>
            </a:r>
            <a:r>
              <a:rPr lang="en-US" sz="2800" dirty="0" err="1"/>
              <a:t>dovoljnoj</a:t>
            </a:r>
            <a:r>
              <a:rPr lang="en-US" sz="2800" dirty="0"/>
              <a:t> </a:t>
            </a:r>
            <a:r>
              <a:rPr lang="en-US" sz="2800" dirty="0" err="1"/>
              <a:t>mjeri</a:t>
            </a:r>
            <a:r>
              <a:rPr lang="en-US" sz="2800" dirty="0"/>
              <a:t> </a:t>
            </a:r>
            <a:r>
              <a:rPr lang="en-US" sz="2800" dirty="0" err="1"/>
              <a:t>pripremljeno</a:t>
            </a:r>
            <a:r>
              <a:rPr lang="en-US" sz="2800" dirty="0"/>
              <a:t> za </a:t>
            </a:r>
            <a:r>
              <a:rPr lang="en-US" sz="2800" dirty="0" err="1"/>
              <a:t>odgovor</a:t>
            </a:r>
            <a:r>
              <a:rPr lang="en-US" sz="2800" dirty="0"/>
              <a:t> na </a:t>
            </a:r>
            <a:r>
              <a:rPr lang="en-US" sz="2800" dirty="0" err="1"/>
              <a:t>navedeni</a:t>
            </a:r>
            <a:r>
              <a:rPr lang="en-US" sz="2800" dirty="0"/>
              <a:t> </a:t>
            </a:r>
            <a:r>
              <a:rPr lang="en-US" sz="2800" dirty="0" err="1"/>
              <a:t>događaj</a:t>
            </a:r>
            <a:r>
              <a:rPr lang="en-US" sz="2800" dirty="0"/>
              <a:t> i </a:t>
            </a:r>
            <a:r>
              <a:rPr lang="en-US" sz="2800" dirty="0" err="1"/>
              <a:t>bazira</a:t>
            </a:r>
            <a:r>
              <a:rPr lang="en-US" sz="2800" dirty="0"/>
              <a:t> se na </a:t>
            </a:r>
            <a:r>
              <a:rPr lang="en-US" sz="2800" dirty="0" err="1"/>
              <a:t>iskustvo</a:t>
            </a:r>
            <a:r>
              <a:rPr lang="en-US" sz="2800" dirty="0"/>
              <a:t>.</a:t>
            </a:r>
          </a:p>
          <a:p>
            <a:r>
              <a:rPr lang="en-US" sz="2800" dirty="0"/>
              <a:t>Grad </a:t>
            </a:r>
            <a:r>
              <a:rPr lang="en-US" sz="2800" dirty="0" err="1"/>
              <a:t>nije</a:t>
            </a:r>
            <a:r>
              <a:rPr lang="en-US" sz="2800" dirty="0"/>
              <a:t> u </a:t>
            </a:r>
            <a:r>
              <a:rPr lang="en-US" sz="2800" dirty="0" err="1"/>
              <a:t>potpunosti</a:t>
            </a:r>
            <a:r>
              <a:rPr lang="en-US" sz="2800" dirty="0"/>
              <a:t> </a:t>
            </a:r>
            <a:r>
              <a:rPr lang="en-US" sz="2800" dirty="0" err="1"/>
              <a:t>pripremljen</a:t>
            </a:r>
            <a:r>
              <a:rPr lang="en-US" sz="2800" dirty="0"/>
              <a:t> za </a:t>
            </a:r>
            <a:r>
              <a:rPr lang="en-US" sz="2800" dirty="0" err="1"/>
              <a:t>odgovor</a:t>
            </a:r>
            <a:r>
              <a:rPr lang="en-US" sz="2800" dirty="0"/>
              <a:t> na </a:t>
            </a:r>
            <a:r>
              <a:rPr lang="en-US" sz="2800" dirty="0" err="1"/>
              <a:t>ovu</a:t>
            </a:r>
            <a:r>
              <a:rPr lang="en-US" sz="2800" dirty="0"/>
              <a:t> </a:t>
            </a:r>
            <a:r>
              <a:rPr lang="en-US" sz="2800" dirty="0" err="1"/>
              <a:t>opasnost</a:t>
            </a:r>
            <a:r>
              <a:rPr lang="en-US" sz="2800" dirty="0"/>
              <a:t> </a:t>
            </a:r>
            <a:r>
              <a:rPr lang="en-US" sz="2800" dirty="0" err="1"/>
              <a:t>jer</a:t>
            </a:r>
            <a:r>
              <a:rPr lang="en-US" sz="2800" dirty="0"/>
              <a:t> </a:t>
            </a:r>
            <a:r>
              <a:rPr lang="en-US" sz="2800" dirty="0" err="1"/>
              <a:t>sistem</a:t>
            </a:r>
            <a:r>
              <a:rPr lang="en-US" sz="2800" dirty="0"/>
              <a:t> </a:t>
            </a:r>
            <a:r>
              <a:rPr lang="en-US" sz="2800" dirty="0" err="1"/>
              <a:t>zaštite</a:t>
            </a:r>
            <a:r>
              <a:rPr lang="en-US" sz="2800" dirty="0"/>
              <a:t> i </a:t>
            </a:r>
            <a:r>
              <a:rPr lang="en-US" sz="2800" dirty="0" err="1"/>
              <a:t>spasavanja</a:t>
            </a:r>
            <a:r>
              <a:rPr lang="en-US" sz="2800" dirty="0"/>
              <a:t> </a:t>
            </a:r>
            <a:r>
              <a:rPr lang="en-US" sz="2800" dirty="0" err="1"/>
              <a:t>uslije</a:t>
            </a:r>
            <a:r>
              <a:rPr lang="en-US" sz="2800" dirty="0"/>
              <a:t> </a:t>
            </a:r>
            <a:r>
              <a:rPr lang="en-US" sz="2800" dirty="0" err="1"/>
              <a:t>objektivnih</a:t>
            </a:r>
            <a:r>
              <a:rPr lang="en-US" sz="2800" dirty="0"/>
              <a:t> </a:t>
            </a:r>
            <a:r>
              <a:rPr lang="en-US" sz="2800" dirty="0" err="1"/>
              <a:t>razloga</a:t>
            </a:r>
            <a:r>
              <a:rPr lang="en-US" sz="2800" dirty="0"/>
              <a:t> </a:t>
            </a:r>
            <a:r>
              <a:rPr lang="en-US" sz="2800" dirty="0" err="1"/>
              <a:t>nije</a:t>
            </a:r>
            <a:r>
              <a:rPr lang="en-US" sz="2800" dirty="0"/>
              <a:t> </a:t>
            </a:r>
            <a:r>
              <a:rPr lang="en-US" sz="2800" dirty="0" err="1"/>
              <a:t>razvijen</a:t>
            </a:r>
            <a:r>
              <a:rPr lang="en-US" sz="2800" dirty="0"/>
              <a:t> u </a:t>
            </a:r>
            <a:r>
              <a:rPr lang="en-US" sz="2800" dirty="0" err="1"/>
              <a:t>potpunosti</a:t>
            </a:r>
            <a:r>
              <a:rPr lang="en-US" sz="2800" dirty="0"/>
              <a:t>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0423"/>
            <a:ext cx="5159309" cy="3031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3471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316525" y="274004"/>
            <a:ext cx="5332330" cy="6326087"/>
          </a:xfrm>
        </p:spPr>
        <p:txBody>
          <a:bodyPr>
            <a:normAutofit fontScale="85000" lnSpcReduction="20000"/>
          </a:bodyPr>
          <a:lstStyle/>
          <a:p>
            <a:r>
              <a:rPr lang="en-US" sz="3400" dirty="0" err="1"/>
              <a:t>Gradišci</a:t>
            </a:r>
            <a:r>
              <a:rPr lang="en-US" sz="3400" dirty="0"/>
              <a:t> </a:t>
            </a:r>
            <a:r>
              <a:rPr lang="en-US" sz="3400" dirty="0" err="1"/>
              <a:t>pripada</a:t>
            </a:r>
            <a:r>
              <a:rPr lang="en-US" sz="3400" dirty="0"/>
              <a:t> i </a:t>
            </a:r>
            <a:r>
              <a:rPr lang="en-US" sz="3400" dirty="0" err="1"/>
              <a:t>veliki</a:t>
            </a:r>
            <a:r>
              <a:rPr lang="en-US" sz="3400" dirty="0"/>
              <a:t> </a:t>
            </a:r>
            <a:r>
              <a:rPr lang="en-US" sz="3400" dirty="0" err="1"/>
              <a:t>broj</a:t>
            </a:r>
            <a:r>
              <a:rPr lang="en-US" sz="3400" dirty="0"/>
              <a:t> </a:t>
            </a:r>
            <a:r>
              <a:rPr lang="en-US" sz="3400" dirty="0" err="1"/>
              <a:t>sela</a:t>
            </a:r>
            <a:r>
              <a:rPr lang="en-US" sz="3400" dirty="0"/>
              <a:t> u </a:t>
            </a:r>
            <a:r>
              <a:rPr lang="en-US" sz="3400" dirty="0" err="1"/>
              <a:t>okolini</a:t>
            </a:r>
            <a:r>
              <a:rPr lang="en-US" sz="3400" dirty="0"/>
              <a:t> </a:t>
            </a:r>
            <a:r>
              <a:rPr lang="en-US" sz="3400" dirty="0" err="1"/>
              <a:t>samog</a:t>
            </a:r>
            <a:r>
              <a:rPr lang="en-US" sz="3400" dirty="0"/>
              <a:t> </a:t>
            </a:r>
            <a:r>
              <a:rPr lang="en-US" sz="3400" dirty="0" err="1"/>
              <a:t>grada</a:t>
            </a:r>
            <a:r>
              <a:rPr lang="en-US" sz="3400" dirty="0"/>
              <a:t> </a:t>
            </a:r>
            <a:r>
              <a:rPr lang="en-US" sz="3400" dirty="0" err="1"/>
              <a:t>koja</a:t>
            </a:r>
            <a:r>
              <a:rPr lang="en-US" sz="3400" dirty="0"/>
              <a:t> </a:t>
            </a:r>
            <a:r>
              <a:rPr lang="en-US" sz="3400" dirty="0" err="1"/>
              <a:t>su</a:t>
            </a:r>
            <a:r>
              <a:rPr lang="en-US" sz="3400" dirty="0"/>
              <a:t> </a:t>
            </a:r>
            <a:r>
              <a:rPr lang="en-US" sz="3400" dirty="0" err="1"/>
              <a:t>veoma</a:t>
            </a:r>
            <a:r>
              <a:rPr lang="en-US" sz="3400" dirty="0"/>
              <a:t> </a:t>
            </a:r>
            <a:r>
              <a:rPr lang="en-US" sz="3400" dirty="0" err="1"/>
              <a:t>bogata</a:t>
            </a:r>
            <a:r>
              <a:rPr lang="en-US" sz="3400" dirty="0"/>
              <a:t> </a:t>
            </a:r>
            <a:r>
              <a:rPr lang="en-US" sz="3400" dirty="0" err="1"/>
              <a:t>malenim</a:t>
            </a:r>
            <a:r>
              <a:rPr lang="en-US" sz="3400" dirty="0"/>
              <a:t> </a:t>
            </a:r>
            <a:r>
              <a:rPr lang="en-US" sz="3400" dirty="0" err="1"/>
              <a:t>rječicama</a:t>
            </a:r>
            <a:r>
              <a:rPr lang="en-US" sz="3400" dirty="0"/>
              <a:t> i </a:t>
            </a:r>
            <a:r>
              <a:rPr lang="en-US" sz="3400" dirty="0" err="1"/>
              <a:t>potocima</a:t>
            </a:r>
            <a:r>
              <a:rPr lang="en-US" sz="3400" dirty="0"/>
              <a:t>, </a:t>
            </a:r>
            <a:r>
              <a:rPr lang="en-US" sz="3400" dirty="0" err="1"/>
              <a:t>što</a:t>
            </a:r>
            <a:r>
              <a:rPr lang="en-US" sz="3400" dirty="0"/>
              <a:t> </a:t>
            </a:r>
            <a:r>
              <a:rPr lang="en-US" sz="3400" dirty="0" err="1"/>
              <a:t>uprkos</a:t>
            </a:r>
            <a:r>
              <a:rPr lang="en-US" sz="3400" dirty="0"/>
              <a:t> </a:t>
            </a:r>
            <a:r>
              <a:rPr lang="en-US" sz="3400" dirty="0" err="1"/>
              <a:t>svim</a:t>
            </a:r>
            <a:r>
              <a:rPr lang="en-US" sz="3400" dirty="0"/>
              <a:t> </a:t>
            </a:r>
            <a:r>
              <a:rPr lang="en-US" sz="3400" dirty="0" err="1"/>
              <a:t>pozitivnim</a:t>
            </a:r>
            <a:r>
              <a:rPr lang="en-US" sz="3400" dirty="0"/>
              <a:t> </a:t>
            </a:r>
            <a:r>
              <a:rPr lang="en-US" sz="3400" dirty="0" err="1"/>
              <a:t>stranama</a:t>
            </a:r>
            <a:r>
              <a:rPr lang="en-US" sz="3400" dirty="0"/>
              <a:t> </a:t>
            </a:r>
            <a:r>
              <a:rPr lang="en-US" sz="3400" dirty="0" err="1"/>
              <a:t>ima</a:t>
            </a:r>
            <a:r>
              <a:rPr lang="en-US" sz="3400" dirty="0"/>
              <a:t> </a:t>
            </a:r>
            <a:r>
              <a:rPr lang="en-US" sz="3400" dirty="0" err="1"/>
              <a:t>nažalost</a:t>
            </a:r>
            <a:r>
              <a:rPr lang="en-US" sz="3400" dirty="0"/>
              <a:t> i one </a:t>
            </a:r>
            <a:r>
              <a:rPr lang="en-US" sz="3400" dirty="0" err="1"/>
              <a:t>negativne</a:t>
            </a:r>
            <a:r>
              <a:rPr lang="en-US" sz="3400" dirty="0"/>
              <a:t> - POPLAVE.</a:t>
            </a:r>
          </a:p>
          <a:p>
            <a:endParaRPr lang="en-US" sz="3400" dirty="0"/>
          </a:p>
          <a:p>
            <a:r>
              <a:rPr lang="en-US" sz="3400" dirty="0" err="1"/>
              <a:t>Javljaju</a:t>
            </a:r>
            <a:r>
              <a:rPr lang="en-US" sz="3400" dirty="0"/>
              <a:t> se u </a:t>
            </a:r>
            <a:r>
              <a:rPr lang="en-US" sz="3400" dirty="0" err="1"/>
              <a:t>kišnim</a:t>
            </a:r>
            <a:r>
              <a:rPr lang="en-US" sz="3400" dirty="0"/>
              <a:t> </a:t>
            </a:r>
            <a:r>
              <a:rPr lang="en-US" sz="3400" dirty="0" err="1"/>
              <a:t>mjesecima</a:t>
            </a:r>
            <a:r>
              <a:rPr lang="en-US" sz="3400" dirty="0"/>
              <a:t> i </a:t>
            </a:r>
            <a:r>
              <a:rPr lang="en-US" sz="3400" dirty="0" err="1"/>
              <a:t>dovode</a:t>
            </a:r>
            <a:r>
              <a:rPr lang="en-US" sz="3400" dirty="0"/>
              <a:t> do </a:t>
            </a:r>
            <a:r>
              <a:rPr lang="en-US" sz="3400" dirty="0" err="1"/>
              <a:t>velikih</a:t>
            </a:r>
            <a:r>
              <a:rPr lang="en-US" sz="3400" dirty="0"/>
              <a:t> </a:t>
            </a:r>
            <a:r>
              <a:rPr lang="en-US" sz="3400" dirty="0" err="1"/>
              <a:t>šteta</a:t>
            </a:r>
            <a:r>
              <a:rPr lang="en-US" sz="3400" dirty="0"/>
              <a:t> </a:t>
            </a:r>
            <a:r>
              <a:rPr lang="en-US" sz="3400" dirty="0" err="1"/>
              <a:t>koliko</a:t>
            </a:r>
            <a:r>
              <a:rPr lang="en-US" sz="3400" dirty="0"/>
              <a:t> po </a:t>
            </a:r>
            <a:r>
              <a:rPr lang="en-US" sz="3400" dirty="0" err="1"/>
              <a:t>opštinu</a:t>
            </a:r>
            <a:r>
              <a:rPr lang="en-US" sz="3400" dirty="0"/>
              <a:t>, </a:t>
            </a:r>
            <a:r>
              <a:rPr lang="en-US" sz="3400" dirty="0" err="1"/>
              <a:t>toliko</a:t>
            </a:r>
            <a:r>
              <a:rPr lang="en-US" sz="3400" dirty="0"/>
              <a:t> i po </a:t>
            </a:r>
            <a:r>
              <a:rPr lang="en-US" sz="3400" dirty="0" err="1"/>
              <a:t>stanovike</a:t>
            </a:r>
            <a:r>
              <a:rPr lang="en-US" sz="3400" dirty="0"/>
              <a:t> </a:t>
            </a:r>
            <a:r>
              <a:rPr lang="en-US" sz="3400" dirty="0" err="1"/>
              <a:t>kojima</a:t>
            </a:r>
            <a:r>
              <a:rPr lang="en-US" sz="3400" dirty="0"/>
              <a:t> </a:t>
            </a:r>
            <a:r>
              <a:rPr lang="en-US" sz="3400" dirty="0" err="1"/>
              <a:t>nanosi</a:t>
            </a:r>
            <a:r>
              <a:rPr lang="en-US" sz="3400" dirty="0"/>
              <a:t> </a:t>
            </a:r>
            <a:r>
              <a:rPr lang="en-US" sz="3400" dirty="0" err="1"/>
              <a:t>osim</a:t>
            </a:r>
            <a:r>
              <a:rPr lang="en-US" sz="3400" dirty="0"/>
              <a:t> </a:t>
            </a:r>
            <a:r>
              <a:rPr lang="en-US" sz="3400" dirty="0" err="1"/>
              <a:t>materijalne</a:t>
            </a:r>
            <a:r>
              <a:rPr lang="en-US" sz="3400" dirty="0"/>
              <a:t> </a:t>
            </a:r>
            <a:r>
              <a:rPr lang="en-US" sz="3400" dirty="0" err="1"/>
              <a:t>štete</a:t>
            </a:r>
            <a:r>
              <a:rPr lang="en-US" sz="3400" dirty="0"/>
              <a:t> i </a:t>
            </a:r>
            <a:r>
              <a:rPr lang="en-US" sz="3400" dirty="0" err="1"/>
              <a:t>strah</a:t>
            </a:r>
            <a:r>
              <a:rPr lang="en-US" sz="3400" dirty="0"/>
              <a:t> za </a:t>
            </a:r>
            <a:r>
              <a:rPr lang="en-US" sz="3400" dirty="0" err="1"/>
              <a:t>porodice</a:t>
            </a:r>
            <a:r>
              <a:rPr lang="en-US" sz="3400" dirty="0"/>
              <a:t>, </a:t>
            </a:r>
            <a:r>
              <a:rPr lang="en-US" sz="3400" dirty="0" err="1"/>
              <a:t>zdravlje</a:t>
            </a:r>
            <a:r>
              <a:rPr lang="en-US" sz="3400" dirty="0"/>
              <a:t> i </a:t>
            </a:r>
            <a:r>
              <a:rPr lang="en-US" sz="3400" dirty="0" err="1"/>
              <a:t>životnu</a:t>
            </a:r>
            <a:r>
              <a:rPr lang="en-US" sz="3400" dirty="0"/>
              <a:t> </a:t>
            </a:r>
            <a:r>
              <a:rPr lang="en-US" sz="3400" dirty="0" err="1"/>
              <a:t>sigurnost</a:t>
            </a:r>
            <a:r>
              <a:rPr lang="en-US" sz="3400" dirty="0"/>
              <a:t>.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263" y="281354"/>
            <a:ext cx="6037384" cy="5720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7911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0E1CBD0-DFEB-400D-941D-F20371317512}"/>
              </a:ext>
            </a:extLst>
          </p:cNvPr>
          <p:cNvSpPr/>
          <p:nvPr/>
        </p:nvSpPr>
        <p:spPr>
          <a:xfrm>
            <a:off x="738554" y="1754158"/>
            <a:ext cx="1093763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/>
              <a:t>Bujične</a:t>
            </a:r>
            <a:r>
              <a:rPr lang="en-US" sz="3200" dirty="0"/>
              <a:t> </a:t>
            </a:r>
            <a:r>
              <a:rPr lang="en-US" sz="3200" dirty="0" err="1"/>
              <a:t>poplave</a:t>
            </a:r>
            <a:r>
              <a:rPr lang="en-US" sz="3200" dirty="0"/>
              <a:t> </a:t>
            </a:r>
            <a:r>
              <a:rPr lang="en-US" sz="3200" dirty="0" err="1"/>
              <a:t>mogu</a:t>
            </a:r>
            <a:r>
              <a:rPr lang="en-US" sz="3200" dirty="0"/>
              <a:t> </a:t>
            </a:r>
            <a:r>
              <a:rPr lang="en-US" sz="3200" dirty="0" err="1"/>
              <a:t>generisati</a:t>
            </a:r>
            <a:r>
              <a:rPr lang="en-US" sz="3200" dirty="0"/>
              <a:t>  </a:t>
            </a:r>
            <a:r>
              <a:rPr lang="en-US" sz="3200" dirty="0" err="1"/>
              <a:t>druge</a:t>
            </a:r>
            <a:r>
              <a:rPr lang="en-US" sz="3200" dirty="0"/>
              <a:t> </a:t>
            </a:r>
            <a:r>
              <a:rPr lang="en-US" sz="3200" dirty="0" err="1"/>
              <a:t>opasnosti</a:t>
            </a:r>
            <a:r>
              <a:rPr lang="en-US" sz="3200" dirty="0"/>
              <a:t> </a:t>
            </a:r>
            <a:r>
              <a:rPr lang="en-US" sz="3200" dirty="0" err="1"/>
              <a:t>koje</a:t>
            </a:r>
            <a:r>
              <a:rPr lang="en-US" sz="3200" dirty="0"/>
              <a:t> </a:t>
            </a:r>
            <a:r>
              <a:rPr lang="en-US" sz="3200" dirty="0" err="1"/>
              <a:t>mogu</a:t>
            </a:r>
            <a:r>
              <a:rPr lang="en-US" sz="3200" dirty="0"/>
              <a:t> </a:t>
            </a:r>
            <a:r>
              <a:rPr lang="en-US" sz="3200" dirty="0" err="1"/>
              <a:t>ugroziti</a:t>
            </a:r>
            <a:r>
              <a:rPr lang="en-US" sz="3200" dirty="0"/>
              <a:t> </a:t>
            </a:r>
            <a:r>
              <a:rPr lang="en-US" sz="3200" dirty="0" err="1"/>
              <a:t>stanovništvo</a:t>
            </a:r>
            <a:r>
              <a:rPr lang="en-US" sz="3200" dirty="0"/>
              <a:t>, </a:t>
            </a:r>
            <a:r>
              <a:rPr lang="en-US" sz="3200" dirty="0" err="1"/>
              <a:t>ekonomiju</a:t>
            </a:r>
            <a:r>
              <a:rPr lang="en-US" sz="3200" dirty="0"/>
              <a:t>/</a:t>
            </a:r>
            <a:r>
              <a:rPr lang="en-US" sz="3200" dirty="0" err="1"/>
              <a:t>okolinu</a:t>
            </a:r>
            <a:r>
              <a:rPr lang="en-US" sz="3200" dirty="0"/>
              <a:t>, </a:t>
            </a:r>
            <a:r>
              <a:rPr lang="en-US" sz="3200" dirty="0" err="1"/>
              <a:t>javnene</a:t>
            </a:r>
            <a:r>
              <a:rPr lang="en-US" sz="3200" dirty="0"/>
              <a:t> </a:t>
            </a:r>
            <a:r>
              <a:rPr lang="en-US" sz="3200" dirty="0" err="1"/>
              <a:t>objekte</a:t>
            </a:r>
            <a:r>
              <a:rPr lang="en-US" sz="3200" dirty="0"/>
              <a:t> a to </a:t>
            </a:r>
            <a:r>
              <a:rPr lang="en-US" sz="3200" dirty="0" err="1"/>
              <a:t>su</a:t>
            </a:r>
            <a:r>
              <a:rPr lang="en-US" sz="3200" dirty="0"/>
              <a:t> </a:t>
            </a:r>
            <a:r>
              <a:rPr lang="en-US" sz="3200" dirty="0" err="1"/>
              <a:t>prije</a:t>
            </a:r>
            <a:r>
              <a:rPr lang="en-US" sz="3200" dirty="0"/>
              <a:t> </a:t>
            </a:r>
            <a:r>
              <a:rPr lang="en-US" sz="3200" dirty="0" err="1"/>
              <a:t>svega</a:t>
            </a:r>
            <a:r>
              <a:rPr lang="en-US" sz="3200" dirty="0"/>
              <a:t> </a:t>
            </a:r>
            <a:r>
              <a:rPr lang="en-US" sz="3200" dirty="0" err="1"/>
              <a:t>odroni</a:t>
            </a:r>
            <a:r>
              <a:rPr lang="en-US" sz="3200" dirty="0"/>
              <a:t> i </a:t>
            </a:r>
            <a:r>
              <a:rPr lang="en-US" sz="3200" dirty="0" err="1"/>
              <a:t>klizišta</a:t>
            </a:r>
            <a:r>
              <a:rPr lang="en-US" sz="3200" dirty="0"/>
              <a:t> </a:t>
            </a:r>
            <a:r>
              <a:rPr lang="en-US" sz="3200" dirty="0" err="1"/>
              <a:t>čime</a:t>
            </a:r>
            <a:r>
              <a:rPr lang="en-US" sz="3200" dirty="0"/>
              <a:t> </a:t>
            </a:r>
            <a:r>
              <a:rPr lang="en-US" sz="3200" dirty="0" err="1"/>
              <a:t>dolazi</a:t>
            </a:r>
            <a:r>
              <a:rPr lang="en-US" sz="3200" dirty="0"/>
              <a:t> do </a:t>
            </a:r>
            <a:r>
              <a:rPr lang="en-US" sz="3200" dirty="0" err="1"/>
              <a:t>prekida</a:t>
            </a:r>
            <a:r>
              <a:rPr lang="en-US" sz="3200" dirty="0"/>
              <a:t> </a:t>
            </a:r>
            <a:r>
              <a:rPr lang="en-US" sz="3200" dirty="0" err="1"/>
              <a:t>komunikacija</a:t>
            </a:r>
            <a:r>
              <a:rPr lang="en-US" sz="3200" dirty="0"/>
              <a:t> </a:t>
            </a:r>
            <a:r>
              <a:rPr lang="en-US" sz="3200" dirty="0" err="1"/>
              <a:t>kao</a:t>
            </a:r>
            <a:r>
              <a:rPr lang="en-US" sz="3200" dirty="0"/>
              <a:t> i </a:t>
            </a:r>
            <a:r>
              <a:rPr lang="en-US" sz="3200" dirty="0" err="1"/>
              <a:t>potencijalni</a:t>
            </a:r>
            <a:r>
              <a:rPr lang="en-US" sz="3200" dirty="0"/>
              <a:t> </a:t>
            </a:r>
            <a:r>
              <a:rPr lang="en-US" sz="3200" dirty="0" err="1"/>
              <a:t>nastanak</a:t>
            </a:r>
            <a:r>
              <a:rPr lang="en-US" sz="3200" dirty="0"/>
              <a:t> </a:t>
            </a:r>
            <a:r>
              <a:rPr lang="en-US" sz="3200" dirty="0" err="1"/>
              <a:t>određenih</a:t>
            </a:r>
            <a:r>
              <a:rPr lang="en-US" sz="3200" dirty="0"/>
              <a:t> </a:t>
            </a:r>
            <a:r>
              <a:rPr lang="en-US" sz="3200" dirty="0" err="1"/>
              <a:t>bolesti</a:t>
            </a:r>
            <a:r>
              <a:rPr lang="en-US" sz="3200" dirty="0"/>
              <a:t> </a:t>
            </a:r>
            <a:r>
              <a:rPr lang="en-US" sz="3200" dirty="0" err="1"/>
              <a:t>uslijed</a:t>
            </a:r>
            <a:r>
              <a:rPr lang="en-US" sz="3200" dirty="0"/>
              <a:t> </a:t>
            </a:r>
            <a:r>
              <a:rPr lang="en-US" sz="3200" dirty="0" err="1"/>
              <a:t>zagađenja</a:t>
            </a:r>
            <a:r>
              <a:rPr lang="en-US" sz="3200" dirty="0"/>
              <a:t> </a:t>
            </a:r>
            <a:r>
              <a:rPr lang="en-US" sz="3200" dirty="0" err="1"/>
              <a:t>vodotokova</a:t>
            </a:r>
            <a:r>
              <a:rPr 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077883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1403E4D-04BB-4D8A-BD67-FF7D07A37A3E}"/>
              </a:ext>
            </a:extLst>
          </p:cNvPr>
          <p:cNvSpPr/>
          <p:nvPr/>
        </p:nvSpPr>
        <p:spPr>
          <a:xfrm>
            <a:off x="750275" y="1794795"/>
            <a:ext cx="1064455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Na </a:t>
            </a:r>
            <a:r>
              <a:rPr lang="en-US" sz="3200" dirty="0" err="1"/>
              <a:t>prostoru</a:t>
            </a:r>
            <a:r>
              <a:rPr lang="en-US" sz="3200" dirty="0"/>
              <a:t> </a:t>
            </a:r>
            <a:r>
              <a:rPr lang="en-US" sz="3200" dirty="0" err="1"/>
              <a:t>Grada</a:t>
            </a:r>
            <a:r>
              <a:rPr lang="en-US" sz="3200" dirty="0"/>
              <a:t> </a:t>
            </a:r>
            <a:r>
              <a:rPr lang="en-US" sz="3200" dirty="0" err="1"/>
              <a:t>postoji</a:t>
            </a:r>
            <a:r>
              <a:rPr lang="en-US" sz="3200" dirty="0"/>
              <a:t> </a:t>
            </a:r>
            <a:r>
              <a:rPr lang="en-US" sz="3200" dirty="0" err="1"/>
              <a:t>sirena</a:t>
            </a:r>
            <a:r>
              <a:rPr lang="en-US" sz="3200" dirty="0"/>
              <a:t> za </a:t>
            </a:r>
            <a:r>
              <a:rPr lang="en-US" sz="3200" dirty="0" err="1"/>
              <a:t>rano</a:t>
            </a:r>
            <a:r>
              <a:rPr lang="en-US" sz="3200" dirty="0"/>
              <a:t> </a:t>
            </a:r>
            <a:r>
              <a:rPr lang="en-US" sz="3200" dirty="0" err="1"/>
              <a:t>upozoravanje</a:t>
            </a:r>
            <a:r>
              <a:rPr lang="en-US" sz="3200" dirty="0"/>
              <a:t> i </a:t>
            </a:r>
            <a:r>
              <a:rPr lang="en-US" sz="3200" dirty="0" err="1"/>
              <a:t>uzbunjivanje</a:t>
            </a:r>
            <a:r>
              <a:rPr lang="en-US" sz="3200" dirty="0"/>
              <a:t> a </a:t>
            </a:r>
            <a:r>
              <a:rPr lang="en-US" sz="3200" dirty="0" err="1"/>
              <a:t>postoji</a:t>
            </a:r>
            <a:r>
              <a:rPr lang="en-US" sz="3200" dirty="0"/>
              <a:t> </a:t>
            </a:r>
            <a:r>
              <a:rPr lang="en-US" sz="3200" dirty="0" err="1"/>
              <a:t>više</a:t>
            </a:r>
            <a:r>
              <a:rPr lang="en-US" sz="3200" dirty="0"/>
              <a:t> </a:t>
            </a:r>
            <a:r>
              <a:rPr lang="en-US" sz="3200" dirty="0" err="1"/>
              <a:t>privatnih</a:t>
            </a:r>
            <a:r>
              <a:rPr lang="en-US" sz="3200" dirty="0"/>
              <a:t> radio i </a:t>
            </a:r>
            <a:r>
              <a:rPr lang="en-US" sz="3200" dirty="0" err="1"/>
              <a:t>televizijskih</a:t>
            </a:r>
            <a:r>
              <a:rPr lang="en-US" sz="3200" dirty="0"/>
              <a:t> </a:t>
            </a:r>
            <a:r>
              <a:rPr lang="en-US" sz="3200" dirty="0" err="1"/>
              <a:t>stanica</a:t>
            </a:r>
            <a:r>
              <a:rPr lang="en-US" sz="3200" dirty="0"/>
              <a:t> </a:t>
            </a:r>
            <a:r>
              <a:rPr lang="en-US" sz="3200" dirty="0" err="1"/>
              <a:t>kao</a:t>
            </a:r>
            <a:r>
              <a:rPr lang="en-US" sz="3200" dirty="0"/>
              <a:t> i </a:t>
            </a:r>
            <a:r>
              <a:rPr lang="en-US" sz="3200" dirty="0" err="1"/>
              <a:t>informacioni</a:t>
            </a:r>
            <a:r>
              <a:rPr lang="en-US" sz="3200" dirty="0"/>
              <a:t> </a:t>
            </a:r>
            <a:r>
              <a:rPr lang="en-US" sz="3200" dirty="0" err="1"/>
              <a:t>kanal</a:t>
            </a:r>
            <a:r>
              <a:rPr lang="en-US" sz="3200" dirty="0"/>
              <a:t> </a:t>
            </a:r>
            <a:r>
              <a:rPr lang="en-US" sz="3200" dirty="0" err="1"/>
              <a:t>lokalnog</a:t>
            </a:r>
            <a:r>
              <a:rPr lang="en-US" sz="3200" dirty="0"/>
              <a:t> </a:t>
            </a:r>
            <a:r>
              <a:rPr lang="en-US" sz="3200" dirty="0" err="1"/>
              <a:t>kablovskog</a:t>
            </a:r>
            <a:r>
              <a:rPr lang="en-US" sz="3200" dirty="0"/>
              <a:t> </a:t>
            </a:r>
            <a:r>
              <a:rPr lang="en-US" sz="3200" dirty="0" err="1"/>
              <a:t>operatera</a:t>
            </a:r>
            <a:r>
              <a:rPr lang="en-US" sz="3200" dirty="0"/>
              <a:t> </a:t>
            </a:r>
            <a:r>
              <a:rPr lang="en-US" sz="3200" dirty="0" err="1"/>
              <a:t>te</a:t>
            </a:r>
            <a:r>
              <a:rPr lang="en-US" sz="3200" dirty="0"/>
              <a:t> signal </a:t>
            </a:r>
            <a:r>
              <a:rPr lang="en-US" sz="3200" dirty="0" err="1"/>
              <a:t>javnog</a:t>
            </a:r>
            <a:r>
              <a:rPr lang="en-US" sz="3200" dirty="0"/>
              <a:t> RTV </a:t>
            </a:r>
            <a:r>
              <a:rPr lang="en-US" sz="3200" dirty="0" err="1"/>
              <a:t>servis</a:t>
            </a:r>
            <a:r>
              <a:rPr lang="en-US" sz="3200" dirty="0"/>
              <a:t>. </a:t>
            </a:r>
            <a:r>
              <a:rPr lang="en-US" sz="3200" dirty="0" err="1"/>
              <a:t>Aktivna</a:t>
            </a:r>
            <a:r>
              <a:rPr lang="en-US" sz="3200" dirty="0"/>
              <a:t> je internet </a:t>
            </a:r>
            <a:r>
              <a:rPr lang="en-US" sz="3200" dirty="0" err="1"/>
              <a:t>stranica</a:t>
            </a:r>
            <a:r>
              <a:rPr lang="en-US" sz="3200" dirty="0"/>
              <a:t> </a:t>
            </a:r>
            <a:r>
              <a:rPr lang="en-US" sz="3200" dirty="0" err="1"/>
              <a:t>Grada</a:t>
            </a:r>
            <a:r>
              <a:rPr 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399521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C26E87-2239-4250-A360-6ABF673EAA40}"/>
              </a:ext>
            </a:extLst>
          </p:cNvPr>
          <p:cNvSpPr/>
          <p:nvPr/>
        </p:nvSpPr>
        <p:spPr>
          <a:xfrm>
            <a:off x="691661" y="339970"/>
            <a:ext cx="10785231" cy="7355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 err="1"/>
              <a:t>Analiza</a:t>
            </a:r>
            <a:r>
              <a:rPr lang="en-US" sz="3200" b="1" u="sng" dirty="0"/>
              <a:t> </a:t>
            </a:r>
            <a:r>
              <a:rPr lang="en-US" sz="3200" b="1" u="sng" dirty="0" err="1"/>
              <a:t>štete</a:t>
            </a:r>
            <a:endParaRPr lang="en-US" sz="3200" b="1" u="sng" dirty="0"/>
          </a:p>
          <a:p>
            <a:pPr algn="ctr"/>
            <a:endParaRPr lang="en-US" sz="3200" b="1" u="sng" dirty="0"/>
          </a:p>
          <a:p>
            <a:pPr algn="ctr"/>
            <a:r>
              <a:rPr lang="en-US" sz="3200" b="1" u="sng" dirty="0" err="1"/>
              <a:t>Štete</a:t>
            </a:r>
            <a:r>
              <a:rPr lang="en-US" sz="3200" b="1" u="sng" dirty="0"/>
              <a:t> </a:t>
            </a:r>
            <a:r>
              <a:rPr lang="en-US" sz="3200" b="1" u="sng" dirty="0" err="1"/>
              <a:t>nastale</a:t>
            </a:r>
            <a:r>
              <a:rPr lang="en-US" sz="3200" b="1" u="sng" dirty="0"/>
              <a:t> po </a:t>
            </a:r>
            <a:r>
              <a:rPr lang="en-US" sz="3200" b="1" u="sng" dirty="0" err="1"/>
              <a:t>ljude</a:t>
            </a:r>
            <a:r>
              <a:rPr lang="en-US" sz="3200" b="1" u="sng" dirty="0"/>
              <a:t>, </a:t>
            </a:r>
            <a:r>
              <a:rPr lang="en-US" sz="3200" b="1" u="sng" dirty="0" err="1"/>
              <a:t>ekonomiju</a:t>
            </a:r>
            <a:r>
              <a:rPr lang="en-US" sz="3200" b="1" u="sng" dirty="0"/>
              <a:t>/</a:t>
            </a:r>
            <a:r>
              <a:rPr lang="en-US" sz="3200" b="1" u="sng" dirty="0" err="1"/>
              <a:t>okolinu</a:t>
            </a:r>
            <a:r>
              <a:rPr lang="en-US" sz="3200" b="1" u="sng" dirty="0"/>
              <a:t> i </a:t>
            </a:r>
            <a:r>
              <a:rPr lang="en-US" sz="3200" b="1" u="sng" dirty="0" err="1"/>
              <a:t>društveno</a:t>
            </a:r>
            <a:r>
              <a:rPr lang="en-US" sz="3200" b="1" u="sng" dirty="0"/>
              <a:t>/</a:t>
            </a:r>
            <a:r>
              <a:rPr lang="en-US" sz="3200" b="1" u="sng" dirty="0" err="1"/>
              <a:t>socijalne</a:t>
            </a:r>
            <a:r>
              <a:rPr lang="en-US" sz="3200" b="1" u="sng" dirty="0"/>
              <a:t> </a:t>
            </a:r>
            <a:r>
              <a:rPr lang="en-US" sz="3200" b="1" u="sng" dirty="0" err="1"/>
              <a:t>štete</a:t>
            </a:r>
            <a:r>
              <a:rPr lang="en-US" sz="3200" b="1" u="sng" dirty="0"/>
              <a:t> </a:t>
            </a:r>
            <a:r>
              <a:rPr lang="en-US" sz="3200" b="1" u="sng" dirty="0" err="1"/>
              <a:t>usljed</a:t>
            </a:r>
            <a:r>
              <a:rPr lang="en-US" sz="3200" b="1" u="sng" dirty="0"/>
              <a:t> </a:t>
            </a:r>
            <a:r>
              <a:rPr lang="en-US" sz="3200" b="1" u="sng" dirty="0" err="1"/>
              <a:t>poplava</a:t>
            </a:r>
            <a:r>
              <a:rPr lang="en-US" sz="3200" b="1" u="sng" dirty="0"/>
              <a:t> u </a:t>
            </a:r>
            <a:r>
              <a:rPr lang="en-US" sz="3200" b="1" u="sng" dirty="0" err="1"/>
              <a:t>užem</a:t>
            </a:r>
            <a:r>
              <a:rPr lang="en-US" sz="3200" b="1" u="sng" dirty="0"/>
              <a:t> </a:t>
            </a:r>
            <a:r>
              <a:rPr lang="en-US" sz="3200" b="1" u="sng" dirty="0" err="1"/>
              <a:t>gradskom</a:t>
            </a:r>
            <a:r>
              <a:rPr lang="en-US" sz="3200" b="1" u="sng" dirty="0"/>
              <a:t> </a:t>
            </a:r>
            <a:r>
              <a:rPr lang="en-US" sz="3200" b="1" u="sng" dirty="0" err="1"/>
              <a:t>jezgru</a:t>
            </a:r>
            <a:r>
              <a:rPr lang="en-US" sz="3200" b="1" u="sng" dirty="0"/>
              <a:t> </a:t>
            </a:r>
            <a:r>
              <a:rPr lang="en-US" sz="3200" b="1" u="sng" dirty="0" err="1"/>
              <a:t>procjenjujemo</a:t>
            </a:r>
            <a:r>
              <a:rPr lang="en-US" sz="3200" b="1" u="sng" dirty="0"/>
              <a:t> po </a:t>
            </a:r>
            <a:r>
              <a:rPr lang="en-US" sz="3200" b="1" u="sng" dirty="0" err="1"/>
              <a:t>sljedećem</a:t>
            </a:r>
            <a:r>
              <a:rPr lang="en-US" sz="3200" b="1" u="sng" dirty="0"/>
              <a:t>:</a:t>
            </a:r>
          </a:p>
          <a:p>
            <a:pPr algn="ctr"/>
            <a:endParaRPr lang="en-US" sz="3200" b="1" u="sng" dirty="0"/>
          </a:p>
          <a:p>
            <a:pPr algn="ctr"/>
            <a:r>
              <a:rPr lang="en-US" sz="3200" b="1" u="sng" dirty="0"/>
              <a:t>-</a:t>
            </a:r>
            <a:r>
              <a:rPr lang="en-US" sz="3200" b="1" u="sng" dirty="0" err="1"/>
              <a:t>štete</a:t>
            </a:r>
            <a:r>
              <a:rPr lang="en-US" sz="3200" b="1" u="sng" dirty="0"/>
              <a:t> po </a:t>
            </a:r>
            <a:r>
              <a:rPr lang="en-US" sz="3200" b="1" u="sng" dirty="0" err="1"/>
              <a:t>ljude</a:t>
            </a:r>
            <a:r>
              <a:rPr lang="en-US" sz="3200" b="1" u="sng" dirty="0"/>
              <a:t> </a:t>
            </a:r>
          </a:p>
          <a:p>
            <a:pPr algn="ctr"/>
            <a:r>
              <a:rPr lang="en-US" sz="3200" b="1" u="sng" dirty="0"/>
              <a:t>-</a:t>
            </a:r>
            <a:r>
              <a:rPr lang="en-US" sz="3200" b="1" u="sng" dirty="0" err="1"/>
              <a:t>štete</a:t>
            </a:r>
            <a:r>
              <a:rPr lang="en-US" sz="3200" b="1" u="sng" dirty="0"/>
              <a:t> po </a:t>
            </a:r>
            <a:r>
              <a:rPr lang="en-US" sz="3200" b="1" u="sng" dirty="0" err="1"/>
              <a:t>ekonomiju</a:t>
            </a:r>
            <a:r>
              <a:rPr lang="en-US" sz="3200" b="1" u="sng" dirty="0"/>
              <a:t>/</a:t>
            </a:r>
            <a:r>
              <a:rPr lang="en-US" sz="3200" b="1" u="sng" dirty="0" err="1"/>
              <a:t>okolinu</a:t>
            </a:r>
            <a:r>
              <a:rPr lang="en-US" sz="3200" b="1" u="sng" dirty="0"/>
              <a:t> </a:t>
            </a:r>
          </a:p>
          <a:p>
            <a:pPr algn="ctr"/>
            <a:r>
              <a:rPr lang="en-US" sz="3200" b="1" u="sng" dirty="0"/>
              <a:t>-</a:t>
            </a:r>
            <a:r>
              <a:rPr lang="en-US" sz="3200" b="1" u="sng" dirty="0" err="1"/>
              <a:t>štete</a:t>
            </a:r>
            <a:r>
              <a:rPr lang="en-US" sz="3200" b="1" u="sng" dirty="0"/>
              <a:t> po </a:t>
            </a:r>
            <a:r>
              <a:rPr lang="en-US" sz="3200" b="1" u="sng" dirty="0" err="1"/>
              <a:t>kritičnu</a:t>
            </a:r>
            <a:r>
              <a:rPr lang="en-US" sz="3200" b="1" u="sng" dirty="0"/>
              <a:t> </a:t>
            </a:r>
            <a:r>
              <a:rPr lang="en-US" sz="3200" b="1" u="sng" dirty="0" err="1"/>
              <a:t>infrastrukturu</a:t>
            </a:r>
            <a:r>
              <a:rPr lang="en-US" sz="3200" b="1" u="sng" dirty="0"/>
              <a:t> </a:t>
            </a:r>
          </a:p>
          <a:p>
            <a:pPr algn="ctr"/>
            <a:r>
              <a:rPr lang="en-US" sz="3200" b="1" u="sng" dirty="0"/>
              <a:t>-</a:t>
            </a:r>
            <a:r>
              <a:rPr lang="en-US" sz="3200" b="1" u="sng" dirty="0" err="1"/>
              <a:t>štete</a:t>
            </a:r>
            <a:r>
              <a:rPr lang="en-US" sz="3200" b="1" u="sng" dirty="0"/>
              <a:t> na </a:t>
            </a:r>
            <a:r>
              <a:rPr lang="en-US" sz="3200" b="1" u="sng" dirty="0" err="1"/>
              <a:t>ustanovama</a:t>
            </a:r>
            <a:r>
              <a:rPr lang="en-US" sz="3200" b="1" u="sng" dirty="0"/>
              <a:t> i </a:t>
            </a:r>
            <a:r>
              <a:rPr lang="en-US" sz="3200" b="1" u="sng" dirty="0" err="1"/>
              <a:t>građevinama</a:t>
            </a:r>
            <a:r>
              <a:rPr lang="en-US" sz="3200" b="1" u="sng" dirty="0"/>
              <a:t> od </a:t>
            </a:r>
            <a:r>
              <a:rPr lang="en-US" sz="3200" b="1" u="sng" dirty="0" err="1"/>
              <a:t>javnog</a:t>
            </a:r>
            <a:r>
              <a:rPr lang="en-US" sz="3200" b="1" u="sng" dirty="0"/>
              <a:t>/</a:t>
            </a:r>
            <a:r>
              <a:rPr lang="en-US" sz="3200" b="1" u="sng" dirty="0" err="1"/>
              <a:t>društvenog</a:t>
            </a:r>
            <a:r>
              <a:rPr lang="en-US" sz="3200" b="1" u="sng" dirty="0"/>
              <a:t> </a:t>
            </a:r>
            <a:r>
              <a:rPr lang="en-US" sz="3200" b="1" u="sng" dirty="0" err="1"/>
              <a:t>značaja</a:t>
            </a:r>
            <a:endParaRPr lang="en-US" sz="3200" b="1" u="sng" dirty="0"/>
          </a:p>
          <a:p>
            <a:pPr algn="ctr"/>
            <a:r>
              <a:rPr lang="en-US" sz="3200" b="1" u="sng" dirty="0"/>
              <a:t>-</a:t>
            </a:r>
            <a:r>
              <a:rPr lang="en-US" sz="3200" b="1" u="sng" dirty="0" err="1"/>
              <a:t>štete</a:t>
            </a:r>
            <a:r>
              <a:rPr lang="en-US" sz="3200" b="1" u="sng" dirty="0"/>
              <a:t> po </a:t>
            </a:r>
            <a:r>
              <a:rPr lang="en-US" sz="3200" b="1" u="sng" dirty="0" err="1"/>
              <a:t>društveno</a:t>
            </a:r>
            <a:r>
              <a:rPr lang="en-US" sz="3200" b="1" u="sng" dirty="0"/>
              <a:t>/</a:t>
            </a:r>
            <a:r>
              <a:rPr lang="en-US" sz="3200" b="1" u="sng" dirty="0" err="1"/>
              <a:t>socijalno</a:t>
            </a:r>
            <a:r>
              <a:rPr lang="en-US" sz="3200" b="1" u="sng" dirty="0"/>
              <a:t> </a:t>
            </a:r>
            <a:r>
              <a:rPr lang="en-US" sz="3200" b="1" u="sng" dirty="0" err="1"/>
              <a:t>stanje</a:t>
            </a:r>
            <a:r>
              <a:rPr lang="en-US" sz="3200" b="1" u="sng" dirty="0"/>
              <a:t> u </a:t>
            </a:r>
            <a:r>
              <a:rPr lang="en-US" sz="3200" b="1" u="sng" dirty="0" err="1"/>
              <a:t>jedninici</a:t>
            </a:r>
            <a:r>
              <a:rPr lang="en-US" sz="3200" b="1" u="sng" dirty="0"/>
              <a:t> </a:t>
            </a:r>
            <a:r>
              <a:rPr lang="en-US" sz="3200" b="1" u="sng" dirty="0" err="1"/>
              <a:t>lokalne</a:t>
            </a:r>
            <a:r>
              <a:rPr lang="en-US" sz="3200" b="1" u="sng" dirty="0"/>
              <a:t> </a:t>
            </a:r>
            <a:r>
              <a:rPr lang="en-US" sz="3200" b="1" u="sng" dirty="0" err="1"/>
              <a:t>samouprave</a:t>
            </a:r>
            <a:endParaRPr lang="en-US" sz="3200" b="1" u="sng" dirty="0"/>
          </a:p>
          <a:p>
            <a:pPr marL="457200" indent="-457200">
              <a:buFontTx/>
              <a:buChar char="-"/>
            </a:pPr>
            <a:endParaRPr lang="ru-RU" sz="2800" dirty="0"/>
          </a:p>
          <a:p>
            <a:r>
              <a:rPr lang="ru-RU" sz="2800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4456686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A6956E5-911D-41D0-8E7C-958ECA2C22DB}"/>
              </a:ext>
            </a:extLst>
          </p:cNvPr>
          <p:cNvSpPr/>
          <p:nvPr/>
        </p:nvSpPr>
        <p:spPr>
          <a:xfrm>
            <a:off x="427967" y="1689663"/>
            <a:ext cx="1167438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/>
          </a:p>
          <a:p>
            <a:r>
              <a:rPr lang="en-US" sz="3200" dirty="0" err="1"/>
              <a:t>Gledajući</a:t>
            </a:r>
            <a:r>
              <a:rPr lang="en-US" sz="3200" dirty="0"/>
              <a:t> </a:t>
            </a:r>
            <a:r>
              <a:rPr lang="en-US" sz="3200" dirty="0" err="1"/>
              <a:t>sveukupne</a:t>
            </a:r>
            <a:r>
              <a:rPr lang="en-US" sz="3200" dirty="0"/>
              <a:t> </a:t>
            </a:r>
            <a:r>
              <a:rPr lang="en-US" sz="3200" dirty="0" err="1"/>
              <a:t>štete</a:t>
            </a:r>
            <a:r>
              <a:rPr lang="en-US" sz="3200" dirty="0"/>
              <a:t> u </a:t>
            </a:r>
            <a:r>
              <a:rPr lang="en-US" sz="3200" dirty="0" err="1"/>
              <a:t>jedinici</a:t>
            </a:r>
            <a:r>
              <a:rPr lang="en-US" sz="3200" dirty="0"/>
              <a:t> </a:t>
            </a:r>
            <a:r>
              <a:rPr lang="en-US" sz="3200" dirty="0" err="1"/>
              <a:t>lokalne</a:t>
            </a:r>
            <a:r>
              <a:rPr lang="en-US" sz="3200" dirty="0"/>
              <a:t> </a:t>
            </a:r>
            <a:r>
              <a:rPr lang="en-US" sz="3200" dirty="0" err="1"/>
              <a:t>samouprave</a:t>
            </a:r>
            <a:r>
              <a:rPr lang="en-US" sz="3200" dirty="0"/>
              <a:t> (</a:t>
            </a:r>
            <a:r>
              <a:rPr lang="en-US" sz="3200" dirty="0" err="1"/>
              <a:t>ljudi</a:t>
            </a:r>
            <a:r>
              <a:rPr lang="en-US" sz="3200" dirty="0"/>
              <a:t>, </a:t>
            </a:r>
            <a:r>
              <a:rPr lang="en-US" sz="3200" dirty="0" err="1"/>
              <a:t>ekonomija</a:t>
            </a:r>
            <a:r>
              <a:rPr lang="en-US" sz="3200" dirty="0"/>
              <a:t>/</a:t>
            </a:r>
            <a:r>
              <a:rPr lang="en-US" sz="3200" dirty="0" err="1"/>
              <a:t>okolina</a:t>
            </a:r>
            <a:r>
              <a:rPr lang="en-US" sz="3200" dirty="0"/>
              <a:t> i </a:t>
            </a:r>
            <a:r>
              <a:rPr lang="en-US" sz="3200" dirty="0" err="1"/>
              <a:t>društveno</a:t>
            </a:r>
            <a:r>
              <a:rPr lang="en-US" sz="3200" dirty="0"/>
              <a:t>/</a:t>
            </a:r>
            <a:r>
              <a:rPr lang="en-US" sz="3200" dirty="0" err="1"/>
              <a:t>socijalne</a:t>
            </a:r>
            <a:r>
              <a:rPr lang="en-US" sz="3200" dirty="0"/>
              <a:t>) </a:t>
            </a:r>
            <a:r>
              <a:rPr lang="en-US" sz="3200" dirty="0" err="1"/>
              <a:t>može</a:t>
            </a:r>
            <a:r>
              <a:rPr lang="en-US" sz="3200" dirty="0"/>
              <a:t> se </a:t>
            </a:r>
            <a:r>
              <a:rPr lang="en-US" sz="3200" dirty="0" err="1"/>
              <a:t>zaključiti</a:t>
            </a:r>
            <a:r>
              <a:rPr lang="en-US" sz="3200" dirty="0"/>
              <a:t> da se </a:t>
            </a:r>
            <a:r>
              <a:rPr lang="en-US" sz="3200" dirty="0" err="1"/>
              <a:t>štete</a:t>
            </a:r>
            <a:r>
              <a:rPr lang="en-US" sz="3200" dirty="0"/>
              <a:t> za </a:t>
            </a:r>
            <a:r>
              <a:rPr lang="en-US" sz="3200" dirty="0" err="1"/>
              <a:t>jedinicu</a:t>
            </a:r>
            <a:r>
              <a:rPr lang="en-US" sz="3200" dirty="0"/>
              <a:t> </a:t>
            </a:r>
            <a:r>
              <a:rPr lang="en-US" sz="3200" dirty="0" err="1"/>
              <a:t>lokalne</a:t>
            </a:r>
            <a:r>
              <a:rPr lang="en-US" sz="3200" dirty="0"/>
              <a:t> </a:t>
            </a:r>
            <a:r>
              <a:rPr lang="en-US" sz="3200" dirty="0" err="1"/>
              <a:t>samouprave</a:t>
            </a:r>
            <a:r>
              <a:rPr lang="en-US" sz="3200" dirty="0"/>
              <a:t> od </a:t>
            </a:r>
            <a:r>
              <a:rPr lang="en-US" sz="3200" dirty="0" err="1"/>
              <a:t>poplave</a:t>
            </a:r>
            <a:r>
              <a:rPr lang="en-US" sz="3200" dirty="0"/>
              <a:t> u </a:t>
            </a:r>
            <a:r>
              <a:rPr lang="en-US" sz="3200" dirty="0" err="1"/>
              <a:t>užem</a:t>
            </a:r>
            <a:r>
              <a:rPr lang="en-US" sz="3200" dirty="0"/>
              <a:t> </a:t>
            </a:r>
            <a:r>
              <a:rPr lang="en-US" sz="3200" dirty="0" err="1"/>
              <a:t>gradskom</a:t>
            </a:r>
            <a:r>
              <a:rPr lang="en-US" sz="3200" dirty="0"/>
              <a:t> </a:t>
            </a:r>
            <a:r>
              <a:rPr lang="en-US" sz="3200" dirty="0" err="1"/>
              <a:t>jezgru</a:t>
            </a:r>
            <a:r>
              <a:rPr lang="en-US" sz="3200" dirty="0"/>
              <a:t> </a:t>
            </a:r>
            <a:r>
              <a:rPr lang="en-US" sz="3200" dirty="0" err="1"/>
              <a:t>procjenjuju</a:t>
            </a:r>
            <a:r>
              <a:rPr lang="en-US" sz="3200" dirty="0"/>
              <a:t> na  ZNAČAJNE.</a:t>
            </a:r>
          </a:p>
        </p:txBody>
      </p:sp>
    </p:spTree>
    <p:extLst>
      <p:ext uri="{BB962C8B-B14F-4D97-AF65-F5344CB8AC3E}">
        <p14:creationId xmlns:p14="http://schemas.microsoft.com/office/powerpoint/2010/main" val="20889863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A8313B4-E5DA-44C3-9EA1-21338ED73974}"/>
              </a:ext>
            </a:extLst>
          </p:cNvPr>
          <p:cNvSpPr/>
          <p:nvPr/>
        </p:nvSpPr>
        <p:spPr>
          <a:xfrm>
            <a:off x="738554" y="289679"/>
            <a:ext cx="10914184" cy="677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 err="1"/>
              <a:t>Analiza</a:t>
            </a:r>
            <a:r>
              <a:rPr lang="en-US" sz="3200" b="1" u="sng" dirty="0"/>
              <a:t> </a:t>
            </a:r>
            <a:r>
              <a:rPr lang="en-US" sz="3200" b="1" u="sng" dirty="0" err="1"/>
              <a:t>sveukupnih</a:t>
            </a:r>
            <a:r>
              <a:rPr lang="en-US" sz="3200" b="1" u="sng" dirty="0"/>
              <a:t> </a:t>
            </a:r>
            <a:r>
              <a:rPr lang="en-US" sz="3200" b="1" u="sng" dirty="0" err="1"/>
              <a:t>posljedica</a:t>
            </a:r>
            <a:endParaRPr lang="en-US" sz="3200" b="1" u="sng" dirty="0"/>
          </a:p>
          <a:p>
            <a:pPr algn="ctr"/>
            <a:endParaRPr lang="en-US" sz="3200" b="1" u="sng" dirty="0"/>
          </a:p>
          <a:p>
            <a:pPr algn="ctr"/>
            <a:endParaRPr lang="en-US" sz="3200" b="1" u="sng" dirty="0"/>
          </a:p>
          <a:p>
            <a:pPr algn="ctr"/>
            <a:r>
              <a:rPr lang="en-US" sz="3200" b="1" dirty="0"/>
              <a:t>U </a:t>
            </a:r>
            <a:r>
              <a:rPr lang="en-US" sz="3200" b="1" dirty="0" err="1"/>
              <a:t>slučaju</a:t>
            </a:r>
            <a:r>
              <a:rPr lang="en-US" sz="3200" b="1" dirty="0"/>
              <a:t> </a:t>
            </a:r>
            <a:r>
              <a:rPr lang="en-US" sz="3200" b="1" dirty="0" err="1"/>
              <a:t>poplave</a:t>
            </a:r>
            <a:r>
              <a:rPr lang="en-US" sz="3200" b="1" dirty="0"/>
              <a:t> u </a:t>
            </a:r>
            <a:r>
              <a:rPr lang="en-US" sz="3200" b="1" dirty="0" err="1"/>
              <a:t>užem</a:t>
            </a:r>
            <a:r>
              <a:rPr lang="en-US" sz="3200" b="1" dirty="0"/>
              <a:t> </a:t>
            </a:r>
            <a:r>
              <a:rPr lang="en-US" sz="3200" b="1" dirty="0" err="1"/>
              <a:t>gradskom</a:t>
            </a:r>
            <a:r>
              <a:rPr lang="en-US" sz="3200" b="1" dirty="0"/>
              <a:t> </a:t>
            </a:r>
            <a:r>
              <a:rPr lang="en-US" sz="3200" b="1" dirty="0" err="1"/>
              <a:t>jezgru</a:t>
            </a:r>
            <a:r>
              <a:rPr lang="en-US" sz="3200" b="1" dirty="0"/>
              <a:t> </a:t>
            </a:r>
            <a:r>
              <a:rPr lang="en-US" sz="3200" b="1" dirty="0" err="1"/>
              <a:t>Gradiške</a:t>
            </a:r>
            <a:r>
              <a:rPr lang="en-US" sz="3200" b="1" dirty="0"/>
              <a:t>, a </a:t>
            </a:r>
            <a:r>
              <a:rPr lang="en-US" sz="3200" b="1" dirty="0" err="1"/>
              <a:t>uzimajući</a:t>
            </a:r>
            <a:r>
              <a:rPr lang="en-US" sz="3200" b="1" dirty="0"/>
              <a:t> u </a:t>
            </a:r>
            <a:r>
              <a:rPr lang="en-US" sz="3200" b="1" dirty="0" err="1"/>
              <a:t>obzir</a:t>
            </a:r>
            <a:r>
              <a:rPr lang="en-US" sz="3200" b="1" dirty="0"/>
              <a:t> da je </a:t>
            </a:r>
            <a:r>
              <a:rPr lang="en-US" sz="3200" b="1" dirty="0" err="1"/>
              <a:t>otpornost</a:t>
            </a:r>
            <a:r>
              <a:rPr lang="en-US" sz="3200" b="1" dirty="0"/>
              <a:t> </a:t>
            </a:r>
            <a:r>
              <a:rPr lang="en-US" sz="3200" b="1" dirty="0" err="1"/>
              <a:t>srednja</a:t>
            </a:r>
            <a:r>
              <a:rPr lang="en-US" sz="3200" b="1" dirty="0"/>
              <a:t>  i </a:t>
            </a:r>
            <a:r>
              <a:rPr lang="en-US" sz="3200" b="1" dirty="0" err="1"/>
              <a:t>štete</a:t>
            </a:r>
            <a:r>
              <a:rPr lang="en-US" sz="3200" b="1" dirty="0"/>
              <a:t> </a:t>
            </a:r>
            <a:r>
              <a:rPr lang="en-US" sz="3200" b="1" dirty="0" err="1"/>
              <a:t>koje</a:t>
            </a:r>
            <a:r>
              <a:rPr lang="en-US" sz="3200" b="1" dirty="0"/>
              <a:t> </a:t>
            </a:r>
            <a:r>
              <a:rPr lang="en-US" sz="3200" b="1" dirty="0" err="1"/>
              <a:t>pri</a:t>
            </a:r>
            <a:r>
              <a:rPr lang="en-US" sz="3200" b="1" dirty="0"/>
              <a:t> tome </a:t>
            </a:r>
            <a:r>
              <a:rPr lang="en-US" sz="3200" b="1" dirty="0" err="1"/>
              <a:t>nastaju</a:t>
            </a:r>
            <a:r>
              <a:rPr lang="en-US" sz="3200" b="1" dirty="0"/>
              <a:t> po </a:t>
            </a:r>
            <a:r>
              <a:rPr lang="en-US" sz="3200" b="1" dirty="0" err="1"/>
              <a:t>ljude</a:t>
            </a:r>
            <a:r>
              <a:rPr lang="en-US" sz="3200" b="1" dirty="0"/>
              <a:t>, </a:t>
            </a:r>
            <a:r>
              <a:rPr lang="en-US" sz="3200" b="1" dirty="0" err="1"/>
              <a:t>ekonomiju</a:t>
            </a:r>
            <a:r>
              <a:rPr lang="en-US" sz="3200" b="1" dirty="0"/>
              <a:t>/</a:t>
            </a:r>
            <a:r>
              <a:rPr lang="en-US" sz="3200" b="1" dirty="0" err="1"/>
              <a:t>okolinu</a:t>
            </a:r>
            <a:r>
              <a:rPr lang="en-US" sz="3200" b="1" dirty="0"/>
              <a:t> i </a:t>
            </a:r>
            <a:r>
              <a:rPr lang="en-US" sz="3200" b="1" dirty="0" err="1"/>
              <a:t>društveno</a:t>
            </a:r>
            <a:r>
              <a:rPr lang="en-US" sz="3200" b="1" dirty="0"/>
              <a:t>/</a:t>
            </a:r>
            <a:r>
              <a:rPr lang="en-US" sz="3200" b="1" dirty="0" err="1"/>
              <a:t>socijalno</a:t>
            </a:r>
            <a:r>
              <a:rPr lang="en-US" sz="3200" b="1" dirty="0"/>
              <a:t> </a:t>
            </a:r>
            <a:r>
              <a:rPr lang="en-US" sz="3200" b="1" dirty="0" err="1"/>
              <a:t>stanje</a:t>
            </a:r>
            <a:r>
              <a:rPr lang="en-US" sz="3200" b="1" dirty="0"/>
              <a:t> u </a:t>
            </a:r>
            <a:r>
              <a:rPr lang="en-US" sz="3200" b="1" dirty="0" err="1"/>
              <a:t>opštini</a:t>
            </a:r>
            <a:r>
              <a:rPr lang="en-US" sz="3200" b="1" dirty="0"/>
              <a:t> </a:t>
            </a:r>
            <a:r>
              <a:rPr lang="en-US" sz="3200" b="1" dirty="0" err="1"/>
              <a:t>značajne</a:t>
            </a:r>
            <a:r>
              <a:rPr lang="en-US" sz="3200" b="1" dirty="0"/>
              <a:t>, </a:t>
            </a:r>
            <a:r>
              <a:rPr lang="en-US" sz="3200" b="1" dirty="0" err="1"/>
              <a:t>procjenjujemo</a:t>
            </a:r>
            <a:r>
              <a:rPr lang="en-US" sz="3200" b="1" dirty="0"/>
              <a:t> da </a:t>
            </a:r>
            <a:r>
              <a:rPr lang="en-US" sz="3200" b="1" dirty="0" err="1"/>
              <a:t>posljedice</a:t>
            </a:r>
            <a:r>
              <a:rPr lang="en-US" sz="3200" b="1" dirty="0"/>
              <a:t> po </a:t>
            </a:r>
            <a:r>
              <a:rPr lang="en-US" sz="3200" b="1" dirty="0" err="1"/>
              <a:t>jedinicu</a:t>
            </a:r>
            <a:r>
              <a:rPr lang="en-US" sz="3200" b="1" dirty="0"/>
              <a:t> </a:t>
            </a:r>
            <a:r>
              <a:rPr lang="en-US" sz="3200" b="1" dirty="0" err="1"/>
              <a:t>lokalne</a:t>
            </a:r>
            <a:r>
              <a:rPr lang="en-US" sz="3200" b="1" dirty="0"/>
              <a:t> </a:t>
            </a:r>
            <a:r>
              <a:rPr lang="en-US" sz="3200" b="1" dirty="0" err="1"/>
              <a:t>samouprave</a:t>
            </a:r>
            <a:r>
              <a:rPr lang="en-US" sz="3200" b="1" dirty="0"/>
              <a:t> Gradiška </a:t>
            </a:r>
            <a:r>
              <a:rPr lang="en-US" sz="3200" b="1" dirty="0" err="1"/>
              <a:t>mogu</a:t>
            </a:r>
            <a:r>
              <a:rPr lang="en-US" sz="3200" b="1" dirty="0"/>
              <a:t> </a:t>
            </a:r>
            <a:r>
              <a:rPr lang="en-US" sz="3200" b="1" dirty="0" err="1"/>
              <a:t>biti</a:t>
            </a:r>
            <a:r>
              <a:rPr lang="en-US" sz="3200" b="1" dirty="0"/>
              <a:t> </a:t>
            </a:r>
            <a:r>
              <a:rPr lang="en-US" sz="3200" b="1" dirty="0" err="1"/>
              <a:t>umjerene</a:t>
            </a:r>
            <a:r>
              <a:rPr lang="en-US" sz="3200" b="1" dirty="0"/>
              <a:t>, </a:t>
            </a:r>
            <a:r>
              <a:rPr lang="en-US" sz="3200" b="1" dirty="0" err="1"/>
              <a:t>odnosno</a:t>
            </a:r>
            <a:r>
              <a:rPr lang="en-US" sz="3200" b="1" dirty="0"/>
              <a:t> </a:t>
            </a:r>
            <a:r>
              <a:rPr lang="en-US" sz="3200" b="1" dirty="0" err="1"/>
              <a:t>više</a:t>
            </a:r>
            <a:r>
              <a:rPr lang="en-US" sz="3200" b="1" dirty="0"/>
              <a:t> </a:t>
            </a:r>
            <a:r>
              <a:rPr lang="en-US" sz="3200" b="1" dirty="0" err="1"/>
              <a:t>povrijeđenih</a:t>
            </a:r>
            <a:r>
              <a:rPr lang="en-US" sz="3200" b="1" dirty="0"/>
              <a:t> i </a:t>
            </a:r>
            <a:r>
              <a:rPr lang="en-US" sz="3200" b="1" dirty="0" err="1"/>
              <a:t>lica</a:t>
            </a:r>
            <a:r>
              <a:rPr lang="en-US" sz="3200" b="1" dirty="0"/>
              <a:t> </a:t>
            </a:r>
            <a:r>
              <a:rPr lang="en-US" sz="3200" b="1" dirty="0" err="1"/>
              <a:t>kojima</a:t>
            </a:r>
            <a:r>
              <a:rPr lang="en-US" sz="3200" b="1" dirty="0"/>
              <a:t> je </a:t>
            </a:r>
            <a:r>
              <a:rPr lang="en-US" sz="3200" b="1" dirty="0" err="1"/>
              <a:t>potrebna</a:t>
            </a:r>
            <a:r>
              <a:rPr lang="en-US" sz="3200" b="1" dirty="0"/>
              <a:t> </a:t>
            </a:r>
            <a:r>
              <a:rPr lang="en-US" sz="3200" b="1" dirty="0" err="1"/>
              <a:t>hosplitalizacija</a:t>
            </a:r>
            <a:r>
              <a:rPr lang="en-US" sz="3200" b="1" dirty="0"/>
              <a:t>, </a:t>
            </a:r>
            <a:r>
              <a:rPr lang="en-US" sz="3200" b="1" dirty="0" err="1"/>
              <a:t>oštećen</a:t>
            </a:r>
            <a:r>
              <a:rPr lang="en-US" sz="3200" b="1" dirty="0"/>
              <a:t> </a:t>
            </a:r>
            <a:r>
              <a:rPr lang="en-US" sz="3200" b="1" dirty="0" err="1"/>
              <a:t>veći</a:t>
            </a:r>
            <a:r>
              <a:rPr lang="en-US" sz="3200" b="1" dirty="0"/>
              <a:t> </a:t>
            </a:r>
            <a:r>
              <a:rPr lang="en-US" sz="3200" b="1" dirty="0" err="1"/>
              <a:t>broj</a:t>
            </a:r>
            <a:r>
              <a:rPr lang="en-US" sz="3200" b="1" dirty="0"/>
              <a:t> </a:t>
            </a:r>
            <a:r>
              <a:rPr lang="en-US" sz="3200" b="1" dirty="0" err="1"/>
              <a:t>individualnih</a:t>
            </a:r>
            <a:r>
              <a:rPr lang="en-US" sz="3200" b="1" dirty="0"/>
              <a:t> i </a:t>
            </a:r>
            <a:r>
              <a:rPr lang="en-US" sz="3200" b="1" dirty="0" err="1"/>
              <a:t>kolektivnih</a:t>
            </a:r>
            <a:r>
              <a:rPr lang="en-US" sz="3200" b="1" dirty="0"/>
              <a:t> </a:t>
            </a:r>
            <a:r>
              <a:rPr lang="en-US" sz="3200" b="1" dirty="0" err="1"/>
              <a:t>objekata</a:t>
            </a:r>
            <a:r>
              <a:rPr lang="en-US" sz="3200" b="1" dirty="0"/>
              <a:t> </a:t>
            </a:r>
            <a:r>
              <a:rPr lang="en-US" sz="3200" b="1" dirty="0" err="1"/>
              <a:t>kao</a:t>
            </a:r>
            <a:r>
              <a:rPr lang="en-US" sz="3200" b="1" dirty="0"/>
              <a:t> i </a:t>
            </a:r>
            <a:r>
              <a:rPr lang="en-US" sz="3200" b="1" dirty="0" err="1"/>
              <a:t>dio</a:t>
            </a:r>
            <a:r>
              <a:rPr lang="en-US" sz="3200" b="1" dirty="0"/>
              <a:t> </a:t>
            </a:r>
            <a:r>
              <a:rPr lang="en-US" sz="3200" b="1" dirty="0" err="1"/>
              <a:t>ključne</a:t>
            </a:r>
            <a:r>
              <a:rPr lang="en-US" sz="3200" b="1" dirty="0"/>
              <a:t> </a:t>
            </a:r>
            <a:r>
              <a:rPr lang="en-US" sz="3200" b="1" dirty="0" err="1"/>
              <a:t>infrastrukture</a:t>
            </a:r>
            <a:r>
              <a:rPr lang="en-US" sz="3200" b="1" dirty="0"/>
              <a:t> </a:t>
            </a:r>
            <a:r>
              <a:rPr lang="en-US" sz="3200" b="1" dirty="0" err="1"/>
              <a:t>odnosno</a:t>
            </a:r>
            <a:r>
              <a:rPr lang="en-US" sz="3200" b="1" dirty="0"/>
              <a:t> </a:t>
            </a:r>
            <a:r>
              <a:rPr lang="en-US" sz="3200" b="1" dirty="0" err="1"/>
              <a:t>oštećen</a:t>
            </a:r>
            <a:r>
              <a:rPr lang="en-US" sz="3200" b="1" dirty="0"/>
              <a:t> i </a:t>
            </a:r>
            <a:r>
              <a:rPr lang="en-US" sz="3200" b="1" dirty="0" err="1"/>
              <a:t>dio</a:t>
            </a:r>
            <a:r>
              <a:rPr lang="en-US" sz="3200" b="1" dirty="0"/>
              <a:t> </a:t>
            </a:r>
            <a:r>
              <a:rPr lang="en-US" sz="3200" b="1" dirty="0" err="1"/>
              <a:t>javnih</a:t>
            </a:r>
            <a:r>
              <a:rPr lang="en-US" sz="3200" b="1" dirty="0"/>
              <a:t> i </a:t>
            </a:r>
            <a:r>
              <a:rPr lang="en-US" sz="3200" b="1" dirty="0" err="1"/>
              <a:t>društvenih</a:t>
            </a:r>
            <a:r>
              <a:rPr lang="en-US" sz="3200" b="1" dirty="0"/>
              <a:t> </a:t>
            </a:r>
            <a:r>
              <a:rPr lang="en-US" sz="3200" b="1" dirty="0" err="1"/>
              <a:t>objekata</a:t>
            </a:r>
            <a:r>
              <a:rPr lang="en-US" sz="3200" b="1" dirty="0"/>
              <a:t> </a:t>
            </a:r>
            <a:r>
              <a:rPr lang="en-US" sz="3200" b="1" dirty="0" err="1"/>
              <a:t>kao</a:t>
            </a:r>
            <a:r>
              <a:rPr lang="en-US" sz="3200" b="1" dirty="0"/>
              <a:t> </a:t>
            </a:r>
            <a:r>
              <a:rPr lang="en-US" sz="3200" b="1" dirty="0" err="1"/>
              <a:t>što</a:t>
            </a:r>
            <a:r>
              <a:rPr lang="en-US" sz="3200" b="1" dirty="0"/>
              <a:t> </a:t>
            </a:r>
            <a:r>
              <a:rPr lang="en-US" sz="3200" b="1" dirty="0" err="1"/>
              <a:t>su</a:t>
            </a:r>
            <a:r>
              <a:rPr lang="en-US" sz="3200" b="1" dirty="0"/>
              <a:t> </a:t>
            </a:r>
            <a:r>
              <a:rPr lang="en-US" sz="3200" b="1" dirty="0" err="1"/>
              <a:t>putevi</a:t>
            </a:r>
            <a:r>
              <a:rPr lang="en-US" sz="3200" b="1" dirty="0"/>
              <a:t> i </a:t>
            </a:r>
            <a:r>
              <a:rPr lang="en-US" sz="3200" b="1" dirty="0" err="1"/>
              <a:t>mostovi</a:t>
            </a:r>
            <a:r>
              <a:rPr lang="en-US" sz="3200" b="1" dirty="0"/>
              <a:t> van </a:t>
            </a:r>
            <a:r>
              <a:rPr lang="en-US" sz="3200" b="1" dirty="0" err="1"/>
              <a:t>funkcije</a:t>
            </a:r>
            <a:r>
              <a:rPr lang="en-US" sz="3200" b="1" dirty="0"/>
              <a:t> do </a:t>
            </a:r>
            <a:r>
              <a:rPr lang="en-US" sz="3200" b="1" dirty="0" err="1"/>
              <a:t>nekoliko</a:t>
            </a:r>
            <a:r>
              <a:rPr lang="en-US" sz="3200" b="1" dirty="0"/>
              <a:t> dana.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88221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775C68E-2CFF-4850-BB20-704E6E7087AD}"/>
              </a:ext>
            </a:extLst>
          </p:cNvPr>
          <p:cNvSpPr/>
          <p:nvPr/>
        </p:nvSpPr>
        <p:spPr>
          <a:xfrm>
            <a:off x="2297723" y="788276"/>
            <a:ext cx="475921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BA" sz="3200" b="1" u="sng" dirty="0"/>
              <a:t>Procjena rizika</a:t>
            </a:r>
            <a:endParaRPr lang="sr-Cyrl-BA" sz="3200" b="1" u="sng" dirty="0"/>
          </a:p>
          <a:p>
            <a:endParaRPr lang="sr-Cyrl-BA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056776-6DB4-460F-9623-E4AE8FC89F26}"/>
              </a:ext>
            </a:extLst>
          </p:cNvPr>
          <p:cNvSpPr/>
          <p:nvPr/>
        </p:nvSpPr>
        <p:spPr>
          <a:xfrm>
            <a:off x="1942223" y="2348287"/>
            <a:ext cx="7494854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/>
              <a:t>Uzimajući</a:t>
            </a:r>
            <a:r>
              <a:rPr lang="en-US" sz="2800" dirty="0"/>
              <a:t> u </a:t>
            </a:r>
            <a:r>
              <a:rPr lang="en-US" sz="2800" dirty="0" err="1"/>
              <a:t>obzir</a:t>
            </a:r>
            <a:r>
              <a:rPr lang="en-US" sz="2800" dirty="0"/>
              <a:t> da je </a:t>
            </a:r>
            <a:r>
              <a:rPr lang="en-US" sz="2800" dirty="0" err="1"/>
              <a:t>procjenjena</a:t>
            </a:r>
            <a:r>
              <a:rPr lang="en-US" sz="2800" dirty="0"/>
              <a:t> </a:t>
            </a:r>
            <a:r>
              <a:rPr lang="en-US" sz="2800" dirty="0" err="1"/>
              <a:t>vjerovatnoća</a:t>
            </a:r>
            <a:r>
              <a:rPr lang="en-US" sz="2800" dirty="0"/>
              <a:t> </a:t>
            </a:r>
            <a:r>
              <a:rPr lang="en-US" sz="2800" dirty="0" err="1"/>
              <a:t>poplave</a:t>
            </a:r>
            <a:r>
              <a:rPr lang="en-US" sz="2800" dirty="0"/>
              <a:t> u </a:t>
            </a:r>
            <a:r>
              <a:rPr lang="en-US" sz="2800" dirty="0" err="1"/>
              <a:t>užem</a:t>
            </a:r>
            <a:r>
              <a:rPr lang="en-US" sz="2800" dirty="0"/>
              <a:t> </a:t>
            </a:r>
            <a:r>
              <a:rPr lang="en-US" sz="2800" dirty="0" err="1"/>
              <a:t>gradskom</a:t>
            </a:r>
            <a:r>
              <a:rPr lang="en-US" sz="2800" dirty="0"/>
              <a:t> </a:t>
            </a:r>
            <a:r>
              <a:rPr lang="en-US" sz="2800" dirty="0" err="1"/>
              <a:t>području</a:t>
            </a:r>
            <a:r>
              <a:rPr lang="en-US" sz="2800" dirty="0"/>
              <a:t> </a:t>
            </a:r>
            <a:r>
              <a:rPr lang="en-US" sz="2800" dirty="0" err="1"/>
              <a:t>Gradiške</a:t>
            </a:r>
            <a:r>
              <a:rPr lang="en-US" sz="2800" dirty="0"/>
              <a:t> </a:t>
            </a:r>
            <a:r>
              <a:rPr lang="en-US" sz="2800" dirty="0" err="1"/>
              <a:t>vrlo</a:t>
            </a:r>
            <a:r>
              <a:rPr lang="en-US" sz="2800" dirty="0"/>
              <a:t> </a:t>
            </a:r>
            <a:r>
              <a:rPr lang="en-US" sz="2800" dirty="0" err="1"/>
              <a:t>niska</a:t>
            </a:r>
            <a:r>
              <a:rPr lang="en-US" sz="2800" dirty="0"/>
              <a:t> i </a:t>
            </a:r>
            <a:r>
              <a:rPr lang="en-US" sz="2800" dirty="0" err="1"/>
              <a:t>procjenu</a:t>
            </a:r>
            <a:r>
              <a:rPr lang="en-US" sz="2800" dirty="0"/>
              <a:t> da </a:t>
            </a:r>
            <a:r>
              <a:rPr lang="en-US" sz="2800" dirty="0" err="1"/>
              <a:t>sveukupne</a:t>
            </a:r>
            <a:r>
              <a:rPr lang="en-US" sz="2800" dirty="0"/>
              <a:t> </a:t>
            </a:r>
            <a:r>
              <a:rPr lang="en-US" sz="2800" dirty="0" err="1"/>
              <a:t>posljedice</a:t>
            </a:r>
            <a:r>
              <a:rPr lang="en-US" sz="2800" dirty="0"/>
              <a:t> od </a:t>
            </a:r>
            <a:r>
              <a:rPr lang="en-US" sz="2800" dirty="0" err="1"/>
              <a:t>istog</a:t>
            </a:r>
            <a:r>
              <a:rPr lang="en-US" sz="2800" dirty="0"/>
              <a:t> </a:t>
            </a:r>
            <a:r>
              <a:rPr lang="en-US" sz="2800" dirty="0" err="1"/>
              <a:t>mogu</a:t>
            </a:r>
            <a:r>
              <a:rPr lang="en-US" sz="2800" dirty="0"/>
              <a:t> </a:t>
            </a:r>
            <a:r>
              <a:rPr lang="en-US" sz="2800" dirty="0" err="1"/>
              <a:t>biti</a:t>
            </a:r>
            <a:r>
              <a:rPr lang="en-US" sz="2800" dirty="0"/>
              <a:t> </a:t>
            </a:r>
            <a:r>
              <a:rPr lang="en-US" sz="2800" dirty="0" err="1"/>
              <a:t>umjerene</a:t>
            </a:r>
            <a:r>
              <a:rPr lang="en-US" sz="2800" dirty="0"/>
              <a:t> , </a:t>
            </a:r>
            <a:r>
              <a:rPr lang="en-US" sz="2800" dirty="0" err="1"/>
              <a:t>procjenjujemo</a:t>
            </a:r>
            <a:r>
              <a:rPr lang="en-US" sz="2800" dirty="0"/>
              <a:t> da je </a:t>
            </a:r>
            <a:r>
              <a:rPr lang="en-US" sz="2800" dirty="0" err="1"/>
              <a:t>rizik</a:t>
            </a:r>
            <a:r>
              <a:rPr lang="en-US" sz="2800" dirty="0"/>
              <a:t> u </a:t>
            </a:r>
            <a:r>
              <a:rPr lang="en-US" sz="2800" dirty="0" err="1"/>
              <a:t>slučaju</a:t>
            </a:r>
            <a:r>
              <a:rPr lang="en-US" sz="2800" dirty="0"/>
              <a:t> </a:t>
            </a:r>
            <a:r>
              <a:rPr lang="en-US" sz="2800" dirty="0" err="1"/>
              <a:t>ove</a:t>
            </a:r>
            <a:r>
              <a:rPr lang="en-US" sz="2800" dirty="0"/>
              <a:t> </a:t>
            </a:r>
            <a:r>
              <a:rPr lang="en-US" sz="2800" dirty="0" err="1"/>
              <a:t>opasnosti</a:t>
            </a:r>
            <a:r>
              <a:rPr lang="en-US" sz="2800" dirty="0"/>
              <a:t> za Grad Gradiška UMJEREN </a:t>
            </a:r>
            <a:r>
              <a:rPr lang="en-US" sz="2800" dirty="0" err="1"/>
              <a:t>odnosno</a:t>
            </a:r>
            <a:r>
              <a:rPr lang="en-US" sz="2800" dirty="0"/>
              <a:t> </a:t>
            </a:r>
            <a:r>
              <a:rPr lang="en-US" sz="2800" dirty="0" err="1"/>
              <a:t>prihvatljiv</a:t>
            </a:r>
            <a:r>
              <a:rPr lang="en-US" sz="2800" dirty="0"/>
              <a:t>.</a:t>
            </a:r>
          </a:p>
          <a:p>
            <a:endParaRPr lang="sr-Cyrl-BA" dirty="0"/>
          </a:p>
        </p:txBody>
      </p:sp>
    </p:spTree>
    <p:extLst>
      <p:ext uri="{BB962C8B-B14F-4D97-AF65-F5344CB8AC3E}">
        <p14:creationId xmlns:p14="http://schemas.microsoft.com/office/powerpoint/2010/main" val="18811529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E7386D-C518-4D0F-BEC1-074EF926E8E8}"/>
              </a:ext>
            </a:extLst>
          </p:cNvPr>
          <p:cNvSpPr/>
          <p:nvPr/>
        </p:nvSpPr>
        <p:spPr>
          <a:xfrm>
            <a:off x="726831" y="234461"/>
            <a:ext cx="11165884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C00000"/>
                </a:solidFill>
              </a:rPr>
              <a:t>Preporuke</a:t>
            </a:r>
            <a:endParaRPr lang="en-US" sz="3200" dirty="0">
              <a:solidFill>
                <a:srgbClr val="C00000"/>
              </a:solidFill>
            </a:endParaRPr>
          </a:p>
          <a:p>
            <a:endParaRPr lang="en-US" sz="3200" dirty="0">
              <a:solidFill>
                <a:srgbClr val="C00000"/>
              </a:solidFill>
            </a:endParaRPr>
          </a:p>
          <a:p>
            <a:r>
              <a:rPr lang="en-US" sz="3200" dirty="0" err="1">
                <a:solidFill>
                  <a:srgbClr val="C00000"/>
                </a:solidFill>
              </a:rPr>
              <a:t>Analizirajući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rizik</a:t>
            </a:r>
            <a:r>
              <a:rPr lang="en-US" sz="3200" dirty="0">
                <a:solidFill>
                  <a:srgbClr val="C00000"/>
                </a:solidFill>
              </a:rPr>
              <a:t> od </a:t>
            </a:r>
            <a:r>
              <a:rPr lang="en-US" sz="3200" dirty="0" err="1">
                <a:solidFill>
                  <a:srgbClr val="C00000"/>
                </a:solidFill>
              </a:rPr>
              <a:t>bujičnih</a:t>
            </a:r>
            <a:r>
              <a:rPr lang="en-US" sz="3200" dirty="0">
                <a:solidFill>
                  <a:srgbClr val="C00000"/>
                </a:solidFill>
              </a:rPr>
              <a:t> i </a:t>
            </a:r>
            <a:r>
              <a:rPr lang="en-US" sz="3200" dirty="0" err="1">
                <a:solidFill>
                  <a:srgbClr val="C00000"/>
                </a:solidFill>
              </a:rPr>
              <a:t>drugih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poplava</a:t>
            </a:r>
            <a:r>
              <a:rPr lang="en-US" sz="3200" dirty="0">
                <a:solidFill>
                  <a:srgbClr val="C00000"/>
                </a:solidFill>
              </a:rPr>
              <a:t> i </a:t>
            </a:r>
            <a:r>
              <a:rPr lang="en-US" sz="3200" dirty="0" err="1">
                <a:solidFill>
                  <a:srgbClr val="C00000"/>
                </a:solidFill>
              </a:rPr>
              <a:t>postojeće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kapacitete</a:t>
            </a:r>
            <a:r>
              <a:rPr lang="en-US" sz="3200" dirty="0">
                <a:solidFill>
                  <a:srgbClr val="C00000"/>
                </a:solidFill>
              </a:rPr>
              <a:t> u </a:t>
            </a:r>
            <a:r>
              <a:rPr lang="en-US" sz="3200" dirty="0" err="1">
                <a:solidFill>
                  <a:srgbClr val="C00000"/>
                </a:solidFill>
              </a:rPr>
              <a:t>Gradu</a:t>
            </a:r>
            <a:r>
              <a:rPr lang="en-US" sz="3200" dirty="0">
                <a:solidFill>
                  <a:srgbClr val="C00000"/>
                </a:solidFill>
              </a:rPr>
              <a:t> Gradiška, </a:t>
            </a:r>
            <a:r>
              <a:rPr lang="en-US" sz="3200" dirty="0" err="1">
                <a:solidFill>
                  <a:srgbClr val="C00000"/>
                </a:solidFill>
              </a:rPr>
              <a:t>preporučujemo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sljedeće</a:t>
            </a:r>
            <a:r>
              <a:rPr lang="en-US" sz="3200" dirty="0">
                <a:solidFill>
                  <a:srgbClr val="C00000"/>
                </a:solidFill>
              </a:rPr>
              <a:t>:</a:t>
            </a:r>
          </a:p>
          <a:p>
            <a:endParaRPr lang="en-US" sz="3200" dirty="0">
              <a:solidFill>
                <a:srgbClr val="C00000"/>
              </a:solidFill>
            </a:endParaRPr>
          </a:p>
          <a:p>
            <a:r>
              <a:rPr lang="en-US" sz="3200" dirty="0" err="1">
                <a:solidFill>
                  <a:srgbClr val="C00000"/>
                </a:solidFill>
              </a:rPr>
              <a:t>uraditi</a:t>
            </a:r>
            <a:r>
              <a:rPr lang="en-US" sz="3200" dirty="0">
                <a:solidFill>
                  <a:srgbClr val="C00000"/>
                </a:solidFill>
              </a:rPr>
              <a:t> plan </a:t>
            </a:r>
            <a:r>
              <a:rPr lang="en-US" sz="3200" dirty="0" err="1">
                <a:solidFill>
                  <a:srgbClr val="C00000"/>
                </a:solidFill>
              </a:rPr>
              <a:t>zaštite</a:t>
            </a:r>
            <a:r>
              <a:rPr lang="en-US" sz="3200" dirty="0">
                <a:solidFill>
                  <a:srgbClr val="C00000"/>
                </a:solidFill>
              </a:rPr>
              <a:t> i </a:t>
            </a:r>
            <a:r>
              <a:rPr lang="en-US" sz="3200" dirty="0" err="1">
                <a:solidFill>
                  <a:srgbClr val="C00000"/>
                </a:solidFill>
              </a:rPr>
              <a:t>spasavanja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Grada</a:t>
            </a:r>
            <a:r>
              <a:rPr lang="en-US" sz="3200" dirty="0">
                <a:solidFill>
                  <a:srgbClr val="C00000"/>
                </a:solidFill>
              </a:rPr>
              <a:t> Gradiška od </a:t>
            </a:r>
            <a:r>
              <a:rPr lang="en-US" sz="3200" dirty="0" err="1">
                <a:solidFill>
                  <a:srgbClr val="C00000"/>
                </a:solidFill>
              </a:rPr>
              <a:t>prirodnih</a:t>
            </a:r>
            <a:r>
              <a:rPr lang="en-US" sz="3200" dirty="0">
                <a:solidFill>
                  <a:srgbClr val="C00000"/>
                </a:solidFill>
              </a:rPr>
              <a:t> i </a:t>
            </a:r>
            <a:r>
              <a:rPr lang="en-US" sz="3200" dirty="0" err="1">
                <a:solidFill>
                  <a:srgbClr val="C00000"/>
                </a:solidFill>
              </a:rPr>
              <a:t>drugih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opasnosti</a:t>
            </a:r>
            <a:r>
              <a:rPr lang="en-US" sz="3200" dirty="0">
                <a:solidFill>
                  <a:srgbClr val="C00000"/>
                </a:solidFill>
              </a:rPr>
              <a:t>,</a:t>
            </a:r>
          </a:p>
          <a:p>
            <a:endParaRPr lang="en-US" sz="3200" dirty="0">
              <a:solidFill>
                <a:srgbClr val="C00000"/>
              </a:solidFill>
            </a:endParaRPr>
          </a:p>
          <a:p>
            <a:r>
              <a:rPr lang="en-US" sz="3200" dirty="0">
                <a:solidFill>
                  <a:srgbClr val="C00000"/>
                </a:solidFill>
              </a:rPr>
              <a:t>plan </a:t>
            </a:r>
            <a:r>
              <a:rPr lang="en-US" sz="3200" dirty="0" err="1">
                <a:solidFill>
                  <a:srgbClr val="C00000"/>
                </a:solidFill>
              </a:rPr>
              <a:t>zaštite</a:t>
            </a:r>
            <a:r>
              <a:rPr lang="en-US" sz="3200" dirty="0">
                <a:solidFill>
                  <a:srgbClr val="C00000"/>
                </a:solidFill>
              </a:rPr>
              <a:t> i </a:t>
            </a:r>
            <a:r>
              <a:rPr lang="en-US" sz="3200" dirty="0" err="1">
                <a:solidFill>
                  <a:srgbClr val="C00000"/>
                </a:solidFill>
              </a:rPr>
              <a:t>spasavanja</a:t>
            </a:r>
            <a:r>
              <a:rPr lang="en-US" sz="3200" dirty="0">
                <a:solidFill>
                  <a:srgbClr val="C00000"/>
                </a:solidFill>
              </a:rPr>
              <a:t> od </a:t>
            </a:r>
            <a:r>
              <a:rPr lang="en-US" sz="3200" dirty="0" err="1">
                <a:solidFill>
                  <a:srgbClr val="C00000"/>
                </a:solidFill>
              </a:rPr>
              <a:t>poplava</a:t>
            </a:r>
            <a:r>
              <a:rPr lang="en-US" sz="3200" dirty="0">
                <a:solidFill>
                  <a:srgbClr val="C00000"/>
                </a:solidFill>
              </a:rPr>
              <a:t> u </a:t>
            </a:r>
            <a:r>
              <a:rPr lang="en-US" sz="3200" dirty="0" err="1">
                <a:solidFill>
                  <a:srgbClr val="C00000"/>
                </a:solidFill>
              </a:rPr>
              <a:t>Gradu</a:t>
            </a:r>
            <a:r>
              <a:rPr lang="en-US" sz="3200" dirty="0">
                <a:solidFill>
                  <a:srgbClr val="C00000"/>
                </a:solidFill>
              </a:rPr>
              <a:t> Gradiška,</a:t>
            </a:r>
          </a:p>
          <a:p>
            <a:endParaRPr lang="en-US" sz="3200" dirty="0">
              <a:solidFill>
                <a:srgbClr val="C00000"/>
              </a:solidFill>
            </a:endParaRPr>
          </a:p>
          <a:p>
            <a:r>
              <a:rPr lang="en-US" sz="3200" dirty="0" err="1">
                <a:solidFill>
                  <a:srgbClr val="C00000"/>
                </a:solidFill>
              </a:rPr>
              <a:t>sa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nadležnim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organima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Republike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Srpske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riješiti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pitanje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oko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eksploatacije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šljunka</a:t>
            </a:r>
            <a:r>
              <a:rPr lang="en-US" sz="3200" dirty="0">
                <a:solidFill>
                  <a:srgbClr val="C00000"/>
                </a:solidFill>
              </a:rPr>
              <a:t> na </a:t>
            </a:r>
            <a:r>
              <a:rPr lang="en-US" sz="3200" dirty="0" err="1">
                <a:solidFill>
                  <a:srgbClr val="C00000"/>
                </a:solidFill>
              </a:rPr>
              <a:t>rijeci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Savi</a:t>
            </a:r>
            <a:endParaRPr lang="en-US" sz="3200" dirty="0">
              <a:solidFill>
                <a:srgbClr val="C00000"/>
              </a:solidFill>
            </a:endParaRPr>
          </a:p>
          <a:p>
            <a:pPr marL="342900" indent="-342900">
              <a:buFontTx/>
              <a:buChar char="-"/>
            </a:pPr>
            <a:endParaRPr lang="ru-RU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197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08186" y="758206"/>
            <a:ext cx="928467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>
              <a:solidFill>
                <a:srgbClr val="C00000"/>
              </a:solidFill>
            </a:endParaRPr>
          </a:p>
          <a:p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gradsku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specijalizovanu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jedinicu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Civilne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zaštite</a:t>
            </a:r>
            <a:r>
              <a:rPr lang="en-US" sz="2400" dirty="0">
                <a:solidFill>
                  <a:srgbClr val="C00000"/>
                </a:solidFill>
              </a:rPr>
              <a:t> za </a:t>
            </a:r>
            <a:r>
              <a:rPr lang="en-US" sz="2400" dirty="0" err="1">
                <a:solidFill>
                  <a:srgbClr val="C00000"/>
                </a:solidFill>
              </a:rPr>
              <a:t>zaštitu</a:t>
            </a:r>
            <a:r>
              <a:rPr lang="en-US" sz="2400" dirty="0">
                <a:solidFill>
                  <a:srgbClr val="C00000"/>
                </a:solidFill>
              </a:rPr>
              <a:t> od </a:t>
            </a:r>
            <a:r>
              <a:rPr lang="en-US" sz="2400" dirty="0" err="1">
                <a:solidFill>
                  <a:srgbClr val="C00000"/>
                </a:solidFill>
              </a:rPr>
              <a:t>poplava</a:t>
            </a:r>
            <a:r>
              <a:rPr lang="en-US" sz="2400" dirty="0">
                <a:solidFill>
                  <a:srgbClr val="C00000"/>
                </a:solidFill>
              </a:rPr>
              <a:t> i  </a:t>
            </a:r>
            <a:r>
              <a:rPr lang="en-US" sz="2400" dirty="0" err="1">
                <a:solidFill>
                  <a:srgbClr val="C00000"/>
                </a:solidFill>
              </a:rPr>
              <a:t>nesreća</a:t>
            </a:r>
            <a:r>
              <a:rPr lang="en-US" sz="2400" dirty="0">
                <a:solidFill>
                  <a:srgbClr val="C00000"/>
                </a:solidFill>
              </a:rPr>
              <a:t> na </a:t>
            </a:r>
            <a:r>
              <a:rPr lang="en-US" sz="2400" dirty="0" err="1">
                <a:solidFill>
                  <a:srgbClr val="C00000"/>
                </a:solidFill>
              </a:rPr>
              <a:t>vodi</a:t>
            </a:r>
            <a:r>
              <a:rPr lang="en-US" sz="2400" dirty="0">
                <a:solidFill>
                  <a:srgbClr val="C00000"/>
                </a:solidFill>
              </a:rPr>
              <a:t> i pod </a:t>
            </a:r>
            <a:r>
              <a:rPr lang="en-US" sz="2400" dirty="0" err="1">
                <a:solidFill>
                  <a:srgbClr val="C00000"/>
                </a:solidFill>
              </a:rPr>
              <a:t>vodom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dodatno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opremiti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sa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nedostajućom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opremom</a:t>
            </a:r>
            <a:r>
              <a:rPr lang="en-US" sz="2400" dirty="0">
                <a:solidFill>
                  <a:srgbClr val="C00000"/>
                </a:solidFill>
              </a:rPr>
              <a:t> i </a:t>
            </a:r>
            <a:r>
              <a:rPr lang="en-US" sz="2400" dirty="0" err="1">
                <a:solidFill>
                  <a:srgbClr val="C00000"/>
                </a:solidFill>
              </a:rPr>
              <a:t>materijalnim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sredstvima</a:t>
            </a:r>
            <a:endParaRPr lang="en-US" sz="2400" dirty="0">
              <a:solidFill>
                <a:srgbClr val="C00000"/>
              </a:solidFill>
            </a:endParaRPr>
          </a:p>
          <a:p>
            <a:endParaRPr lang="en-US" sz="2400" dirty="0">
              <a:solidFill>
                <a:srgbClr val="C00000"/>
              </a:solidFill>
            </a:endParaRPr>
          </a:p>
          <a:p>
            <a:r>
              <a:rPr lang="en-US" sz="2400" dirty="0" err="1">
                <a:solidFill>
                  <a:srgbClr val="C00000"/>
                </a:solidFill>
              </a:rPr>
              <a:t>kontinuirano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sprovoditi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obuku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pripadnika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specijalizovanih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jedinica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Civilne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zaštite</a:t>
            </a:r>
            <a:r>
              <a:rPr lang="en-US" sz="2400" dirty="0">
                <a:solidFill>
                  <a:srgbClr val="C00000"/>
                </a:solidFill>
              </a:rPr>
              <a:t> za </a:t>
            </a:r>
            <a:r>
              <a:rPr lang="en-US" sz="2400" dirty="0" err="1">
                <a:solidFill>
                  <a:srgbClr val="C00000"/>
                </a:solidFill>
              </a:rPr>
              <a:t>zaštitu</a:t>
            </a:r>
            <a:r>
              <a:rPr lang="en-US" sz="2400" dirty="0">
                <a:solidFill>
                  <a:srgbClr val="C00000"/>
                </a:solidFill>
              </a:rPr>
              <a:t> od </a:t>
            </a:r>
            <a:r>
              <a:rPr lang="en-US" sz="2400" dirty="0" err="1">
                <a:solidFill>
                  <a:srgbClr val="C00000"/>
                </a:solidFill>
              </a:rPr>
              <a:t>poplava</a:t>
            </a:r>
            <a:r>
              <a:rPr lang="en-US" sz="2400" dirty="0">
                <a:solidFill>
                  <a:srgbClr val="C00000"/>
                </a:solidFill>
              </a:rPr>
              <a:t> i </a:t>
            </a:r>
            <a:r>
              <a:rPr lang="en-US" sz="2400" dirty="0" err="1">
                <a:solidFill>
                  <a:srgbClr val="C00000"/>
                </a:solidFill>
              </a:rPr>
              <a:t>nesreća</a:t>
            </a:r>
            <a:r>
              <a:rPr lang="en-US" sz="2400" dirty="0">
                <a:solidFill>
                  <a:srgbClr val="C00000"/>
                </a:solidFill>
              </a:rPr>
              <a:t> na </a:t>
            </a:r>
            <a:r>
              <a:rPr lang="en-US" sz="2400" dirty="0" err="1">
                <a:solidFill>
                  <a:srgbClr val="C00000"/>
                </a:solidFill>
              </a:rPr>
              <a:t>vodi</a:t>
            </a:r>
            <a:r>
              <a:rPr lang="en-US" sz="2400" dirty="0">
                <a:solidFill>
                  <a:srgbClr val="C00000"/>
                </a:solidFill>
              </a:rPr>
              <a:t> i pod </a:t>
            </a:r>
            <a:r>
              <a:rPr lang="en-US" sz="2400" dirty="0" err="1">
                <a:solidFill>
                  <a:srgbClr val="C00000"/>
                </a:solidFill>
              </a:rPr>
              <a:t>vodom</a:t>
            </a:r>
            <a:r>
              <a:rPr lang="en-US" sz="2400" dirty="0">
                <a:solidFill>
                  <a:srgbClr val="C00000"/>
                </a:solidFill>
              </a:rPr>
              <a:t> u </a:t>
            </a:r>
            <a:r>
              <a:rPr lang="en-US" sz="2400" dirty="0" err="1">
                <a:solidFill>
                  <a:srgbClr val="C00000"/>
                </a:solidFill>
              </a:rPr>
              <a:t>okviru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djelovanja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ronilačkih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klubova</a:t>
            </a:r>
            <a:r>
              <a:rPr lang="en-US" sz="2400" dirty="0">
                <a:solidFill>
                  <a:srgbClr val="C00000"/>
                </a:solidFill>
              </a:rPr>
              <a:t>, </a:t>
            </a:r>
          </a:p>
          <a:p>
            <a:endParaRPr lang="en-US" sz="2400" dirty="0">
              <a:solidFill>
                <a:srgbClr val="C00000"/>
              </a:solidFill>
            </a:endParaRPr>
          </a:p>
          <a:p>
            <a:r>
              <a:rPr lang="en-US" sz="2400" dirty="0" err="1">
                <a:solidFill>
                  <a:srgbClr val="C00000"/>
                </a:solidFill>
              </a:rPr>
              <a:t>sprovoditi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redovne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edukacije</a:t>
            </a:r>
            <a:r>
              <a:rPr lang="en-US" sz="2400" dirty="0">
                <a:solidFill>
                  <a:srgbClr val="C00000"/>
                </a:solidFill>
              </a:rPr>
              <a:t> i </a:t>
            </a:r>
            <a:r>
              <a:rPr lang="en-US" sz="2400" dirty="0" err="1">
                <a:solidFill>
                  <a:srgbClr val="C00000"/>
                </a:solidFill>
              </a:rPr>
              <a:t>vježbe</a:t>
            </a:r>
            <a:r>
              <a:rPr lang="en-US" sz="2400" dirty="0">
                <a:solidFill>
                  <a:srgbClr val="C00000"/>
                </a:solidFill>
              </a:rPr>
              <a:t> za </a:t>
            </a:r>
            <a:r>
              <a:rPr lang="en-US" sz="2400" dirty="0" err="1">
                <a:solidFill>
                  <a:srgbClr val="C00000"/>
                </a:solidFill>
              </a:rPr>
              <a:t>rukovaoce</a:t>
            </a:r>
            <a:r>
              <a:rPr lang="en-US" sz="2400" dirty="0">
                <a:solidFill>
                  <a:srgbClr val="C00000"/>
                </a:solidFill>
              </a:rPr>
              <a:t> za </a:t>
            </a:r>
            <a:r>
              <a:rPr lang="en-US" sz="2400" dirty="0" err="1">
                <a:solidFill>
                  <a:srgbClr val="C00000"/>
                </a:solidFill>
              </a:rPr>
              <a:t>motornim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čamcima</a:t>
            </a:r>
            <a:r>
              <a:rPr lang="en-US" sz="2400" dirty="0">
                <a:solidFill>
                  <a:srgbClr val="C00000"/>
                </a:solidFill>
              </a:rPr>
              <a:t>,</a:t>
            </a:r>
          </a:p>
          <a:p>
            <a:pPr marL="285750" indent="-285750">
              <a:buFontTx/>
              <a:buChar char="-"/>
            </a:pPr>
            <a:endParaRPr lang="ru-RU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1286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01FEEA4-3964-4827-9160-D623331961EF}"/>
              </a:ext>
            </a:extLst>
          </p:cNvPr>
          <p:cNvSpPr/>
          <p:nvPr/>
        </p:nvSpPr>
        <p:spPr>
          <a:xfrm>
            <a:off x="738554" y="294601"/>
            <a:ext cx="10539046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>
              <a:solidFill>
                <a:srgbClr val="C00000"/>
              </a:solidFill>
            </a:endParaRPr>
          </a:p>
          <a:p>
            <a:r>
              <a:rPr lang="en-US" sz="2400" dirty="0" err="1">
                <a:solidFill>
                  <a:srgbClr val="C00000"/>
                </a:solidFill>
              </a:rPr>
              <a:t>vršiti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održavanje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postojećih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kanala</a:t>
            </a:r>
            <a:r>
              <a:rPr lang="en-US" sz="2400" dirty="0">
                <a:solidFill>
                  <a:srgbClr val="C00000"/>
                </a:solidFill>
              </a:rPr>
              <a:t> i </a:t>
            </a:r>
            <a:r>
              <a:rPr lang="en-US" sz="2400" dirty="0" err="1">
                <a:solidFill>
                  <a:srgbClr val="C00000"/>
                </a:solidFill>
              </a:rPr>
              <a:t>drugih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vodotoka</a:t>
            </a:r>
            <a:r>
              <a:rPr lang="en-US" sz="2400" dirty="0">
                <a:solidFill>
                  <a:srgbClr val="C00000"/>
                </a:solidFill>
              </a:rPr>
              <a:t> u </a:t>
            </a:r>
            <a:r>
              <a:rPr lang="en-US" sz="2400" dirty="0" err="1">
                <a:solidFill>
                  <a:srgbClr val="C00000"/>
                </a:solidFill>
              </a:rPr>
              <a:t>nadležnosti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Grada</a:t>
            </a:r>
            <a:r>
              <a:rPr lang="en-US" sz="2400" dirty="0">
                <a:solidFill>
                  <a:srgbClr val="C00000"/>
                </a:solidFill>
              </a:rPr>
              <a:t>.</a:t>
            </a:r>
          </a:p>
          <a:p>
            <a:endParaRPr lang="en-US" sz="2400" dirty="0">
              <a:solidFill>
                <a:srgbClr val="C00000"/>
              </a:solidFill>
            </a:endParaRPr>
          </a:p>
          <a:p>
            <a:r>
              <a:rPr lang="en-US" sz="2400" dirty="0" err="1">
                <a:solidFill>
                  <a:srgbClr val="C00000"/>
                </a:solidFill>
              </a:rPr>
              <a:t>potpuno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osposobiti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sistem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uzbunjivanja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građana</a:t>
            </a:r>
            <a:r>
              <a:rPr lang="en-US" sz="2400" dirty="0">
                <a:solidFill>
                  <a:srgbClr val="C00000"/>
                </a:solidFill>
              </a:rPr>
              <a:t> u </a:t>
            </a:r>
            <a:r>
              <a:rPr lang="en-US" sz="2400" dirty="0" err="1">
                <a:solidFill>
                  <a:srgbClr val="C00000"/>
                </a:solidFill>
              </a:rPr>
              <a:t>slučaju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prirodnih</a:t>
            </a:r>
            <a:r>
              <a:rPr lang="en-US" sz="2400" dirty="0">
                <a:solidFill>
                  <a:srgbClr val="C00000"/>
                </a:solidFill>
              </a:rPr>
              <a:t> i </a:t>
            </a:r>
            <a:r>
              <a:rPr lang="en-US" sz="2400" dirty="0" err="1">
                <a:solidFill>
                  <a:srgbClr val="C00000"/>
                </a:solidFill>
              </a:rPr>
              <a:t>drugih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opasnosti</a:t>
            </a:r>
            <a:r>
              <a:rPr lang="en-US" sz="2400" dirty="0">
                <a:solidFill>
                  <a:srgbClr val="C00000"/>
                </a:solidFill>
              </a:rPr>
              <a:t>,</a:t>
            </a:r>
          </a:p>
          <a:p>
            <a:endParaRPr lang="en-US" sz="2400" dirty="0">
              <a:solidFill>
                <a:srgbClr val="C00000"/>
              </a:solidFill>
            </a:endParaRPr>
          </a:p>
          <a:p>
            <a:r>
              <a:rPr lang="en-US" sz="2400" dirty="0" err="1">
                <a:solidFill>
                  <a:srgbClr val="C00000"/>
                </a:solidFill>
              </a:rPr>
              <a:t>uspostaviti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sistem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monitoringa</a:t>
            </a:r>
            <a:r>
              <a:rPr lang="en-US" sz="2400" dirty="0">
                <a:solidFill>
                  <a:srgbClr val="C00000"/>
                </a:solidFill>
              </a:rPr>
              <a:t> i </a:t>
            </a:r>
            <a:r>
              <a:rPr lang="en-US" sz="2400" dirty="0" err="1">
                <a:solidFill>
                  <a:srgbClr val="C00000"/>
                </a:solidFill>
              </a:rPr>
              <a:t>ranog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upozorenja</a:t>
            </a:r>
            <a:r>
              <a:rPr lang="en-US" sz="2400" dirty="0">
                <a:solidFill>
                  <a:srgbClr val="C00000"/>
                </a:solidFill>
              </a:rPr>
              <a:t>,</a:t>
            </a:r>
          </a:p>
          <a:p>
            <a:endParaRPr lang="en-US" sz="2400" dirty="0">
              <a:solidFill>
                <a:srgbClr val="C00000"/>
              </a:solidFill>
            </a:endParaRPr>
          </a:p>
          <a:p>
            <a:r>
              <a:rPr lang="en-US" sz="2400" dirty="0">
                <a:solidFill>
                  <a:srgbClr val="C00000"/>
                </a:solidFill>
              </a:rPr>
              <a:t>- </a:t>
            </a:r>
            <a:r>
              <a:rPr lang="en-US" sz="2400" dirty="0" err="1">
                <a:solidFill>
                  <a:srgbClr val="C00000"/>
                </a:solidFill>
              </a:rPr>
              <a:t>osigurati</a:t>
            </a:r>
            <a:r>
              <a:rPr lang="en-US" sz="2400" dirty="0">
                <a:solidFill>
                  <a:srgbClr val="C00000"/>
                </a:solidFill>
              </a:rPr>
              <a:t> da se </a:t>
            </a:r>
            <a:r>
              <a:rPr lang="en-US" sz="2400" dirty="0" err="1">
                <a:solidFill>
                  <a:srgbClr val="C00000"/>
                </a:solidFill>
              </a:rPr>
              <a:t>stanovništvo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informiše</a:t>
            </a:r>
            <a:r>
              <a:rPr lang="en-US" sz="2400" dirty="0">
                <a:solidFill>
                  <a:srgbClr val="C00000"/>
                </a:solidFill>
              </a:rPr>
              <a:t> o </a:t>
            </a:r>
            <a:r>
              <a:rPr lang="en-US" sz="2400" dirty="0" err="1">
                <a:solidFill>
                  <a:srgbClr val="C00000"/>
                </a:solidFill>
              </a:rPr>
              <a:t>načinu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odgovora</a:t>
            </a:r>
            <a:r>
              <a:rPr lang="en-US" sz="2400" dirty="0">
                <a:solidFill>
                  <a:srgbClr val="C00000"/>
                </a:solidFill>
              </a:rPr>
              <a:t> na   </a:t>
            </a:r>
            <a:r>
              <a:rPr lang="en-US" sz="2400" dirty="0" err="1">
                <a:solidFill>
                  <a:srgbClr val="C00000"/>
                </a:solidFill>
              </a:rPr>
              <a:t>bujične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poplave</a:t>
            </a:r>
            <a:r>
              <a:rPr lang="en-US" sz="2400" dirty="0">
                <a:solidFill>
                  <a:srgbClr val="C00000"/>
                </a:solidFill>
              </a:rPr>
              <a:t>,</a:t>
            </a:r>
          </a:p>
          <a:p>
            <a:r>
              <a:rPr lang="en-US" sz="2400" dirty="0" err="1">
                <a:solidFill>
                  <a:srgbClr val="C00000"/>
                </a:solidFill>
              </a:rPr>
              <a:t>razviti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sistem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edukacije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stanovništva</a:t>
            </a:r>
            <a:r>
              <a:rPr lang="en-US" sz="2400" dirty="0">
                <a:solidFill>
                  <a:srgbClr val="C00000"/>
                </a:solidFill>
              </a:rPr>
              <a:t> i </a:t>
            </a:r>
            <a:r>
              <a:rPr lang="en-US" sz="2400" dirty="0" err="1">
                <a:solidFill>
                  <a:srgbClr val="C00000"/>
                </a:solidFill>
              </a:rPr>
              <a:t>podizanja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nivoa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bezbjednosne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kulture</a:t>
            </a:r>
            <a:r>
              <a:rPr lang="en-US" sz="2400" dirty="0">
                <a:solidFill>
                  <a:srgbClr val="C00000"/>
                </a:solidFill>
              </a:rPr>
              <a:t> u </a:t>
            </a:r>
            <a:r>
              <a:rPr lang="en-US" sz="2400" dirty="0" err="1">
                <a:solidFill>
                  <a:srgbClr val="C00000"/>
                </a:solidFill>
              </a:rPr>
              <a:t>smislu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podizanja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pripremljenosti</a:t>
            </a:r>
            <a:r>
              <a:rPr lang="en-US" sz="2400" dirty="0">
                <a:solidFill>
                  <a:srgbClr val="C00000"/>
                </a:solidFill>
              </a:rPr>
              <a:t> na </a:t>
            </a:r>
            <a:r>
              <a:rPr lang="en-US" sz="2400" dirty="0" err="1">
                <a:solidFill>
                  <a:srgbClr val="C00000"/>
                </a:solidFill>
              </a:rPr>
              <a:t>viši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nivo</a:t>
            </a:r>
            <a:endParaRPr lang="en-US" sz="2400" dirty="0">
              <a:solidFill>
                <a:srgbClr val="C00000"/>
              </a:solidFill>
            </a:endParaRPr>
          </a:p>
          <a:p>
            <a:endParaRPr lang="en-US" sz="2400" dirty="0">
              <a:solidFill>
                <a:srgbClr val="C00000"/>
              </a:solidFill>
            </a:endParaRPr>
          </a:p>
          <a:p>
            <a:r>
              <a:rPr lang="en-US" sz="2400" dirty="0">
                <a:solidFill>
                  <a:srgbClr val="C00000"/>
                </a:solidFill>
              </a:rPr>
              <a:t>- </a:t>
            </a:r>
            <a:r>
              <a:rPr lang="en-US" sz="2400" dirty="0" err="1">
                <a:solidFill>
                  <a:srgbClr val="C00000"/>
                </a:solidFill>
              </a:rPr>
              <a:t>uspostaviti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saradnju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sa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susjednim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opštinama</a:t>
            </a:r>
            <a:r>
              <a:rPr lang="en-US" sz="2400" dirty="0">
                <a:solidFill>
                  <a:srgbClr val="C00000"/>
                </a:solidFill>
              </a:rPr>
              <a:t> a u </a:t>
            </a:r>
            <a:r>
              <a:rPr lang="en-US" sz="2400" dirty="0" err="1">
                <a:solidFill>
                  <a:srgbClr val="C00000"/>
                </a:solidFill>
              </a:rPr>
              <a:t>vezi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odgovora</a:t>
            </a:r>
            <a:r>
              <a:rPr lang="en-US" sz="2400" dirty="0">
                <a:solidFill>
                  <a:srgbClr val="C00000"/>
                </a:solidFill>
              </a:rPr>
              <a:t> na </a:t>
            </a:r>
            <a:r>
              <a:rPr lang="en-US" sz="2400" dirty="0" err="1">
                <a:solidFill>
                  <a:srgbClr val="C00000"/>
                </a:solidFill>
              </a:rPr>
              <a:t>bujične</a:t>
            </a:r>
            <a:r>
              <a:rPr lang="en-US" sz="2400" dirty="0">
                <a:solidFill>
                  <a:srgbClr val="C00000"/>
                </a:solidFill>
              </a:rPr>
              <a:t> i </a:t>
            </a:r>
            <a:r>
              <a:rPr lang="en-US" sz="2400" dirty="0" err="1">
                <a:solidFill>
                  <a:srgbClr val="C00000"/>
                </a:solidFill>
              </a:rPr>
              <a:t>druge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poplave</a:t>
            </a:r>
            <a:r>
              <a:rPr lang="en-US" sz="2400" dirty="0">
                <a:solidFill>
                  <a:srgbClr val="C00000"/>
                </a:solidFill>
              </a:rPr>
              <a:t>, </a:t>
            </a:r>
            <a:r>
              <a:rPr lang="en-US" sz="2400" dirty="0" err="1">
                <a:solidFill>
                  <a:srgbClr val="C00000"/>
                </a:solidFill>
              </a:rPr>
              <a:t>kroz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razne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sporazume</a:t>
            </a:r>
            <a:r>
              <a:rPr lang="en-US" sz="2400" dirty="0">
                <a:solidFill>
                  <a:srgbClr val="C00000"/>
                </a:solidFill>
              </a:rPr>
              <a:t> o </a:t>
            </a:r>
            <a:r>
              <a:rPr lang="en-US" sz="2400" dirty="0" err="1">
                <a:solidFill>
                  <a:srgbClr val="C00000"/>
                </a:solidFill>
              </a:rPr>
              <a:t>saradnji</a:t>
            </a:r>
            <a:r>
              <a:rPr lang="en-US" sz="2400" dirty="0">
                <a:solidFill>
                  <a:srgbClr val="C00000"/>
                </a:solidFill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8849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99F92D-B58A-4723-93B9-61975689EED6}"/>
              </a:ext>
            </a:extLst>
          </p:cNvPr>
          <p:cNvSpPr/>
          <p:nvPr/>
        </p:nvSpPr>
        <p:spPr>
          <a:xfrm>
            <a:off x="-62752" y="232560"/>
            <a:ext cx="12254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 </a:t>
            </a:r>
            <a:r>
              <a:rPr lang="sr-Latn-BA" sz="2800" dirty="0"/>
              <a:t>OPŠTE  AKTIVNOSTI PREVENTIVNOG DJELOVANJA</a:t>
            </a:r>
            <a:endParaRPr lang="ru-RU" sz="2800" b="1" dirty="0"/>
          </a:p>
        </p:txBody>
      </p:sp>
      <p:sp>
        <p:nvSpPr>
          <p:cNvPr id="3" name="Rectangle 2"/>
          <p:cNvSpPr/>
          <p:nvPr/>
        </p:nvSpPr>
        <p:spPr>
          <a:xfrm>
            <a:off x="961292" y="1240194"/>
            <a:ext cx="962464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/>
              <a:t>Po </a:t>
            </a:r>
            <a:r>
              <a:rPr lang="en-US" sz="2600" dirty="0" err="1"/>
              <a:t>potrebi</a:t>
            </a:r>
            <a:r>
              <a:rPr lang="en-US" sz="2600" dirty="0"/>
              <a:t> </a:t>
            </a:r>
            <a:r>
              <a:rPr lang="en-US" sz="2600" dirty="0" err="1"/>
              <a:t>izvršiti</a:t>
            </a:r>
            <a:r>
              <a:rPr lang="en-US" sz="2600" dirty="0"/>
              <a:t> </a:t>
            </a:r>
            <a:r>
              <a:rPr lang="en-US" sz="2600" dirty="0" err="1"/>
              <a:t>čišćenje</a:t>
            </a:r>
            <a:r>
              <a:rPr lang="en-US" sz="2600" dirty="0"/>
              <a:t> </a:t>
            </a:r>
            <a:r>
              <a:rPr lang="en-US" sz="2600" dirty="0" err="1"/>
              <a:t>šahtova</a:t>
            </a:r>
            <a:r>
              <a:rPr lang="en-US" sz="2600" dirty="0"/>
              <a:t>, </a:t>
            </a:r>
            <a:r>
              <a:rPr lang="en-US" sz="2600" dirty="0" err="1"/>
              <a:t>kanala</a:t>
            </a:r>
            <a:r>
              <a:rPr lang="en-US" sz="2600" dirty="0"/>
              <a:t>, </a:t>
            </a:r>
            <a:r>
              <a:rPr lang="en-US" sz="2600" dirty="0" err="1"/>
              <a:t>korita</a:t>
            </a:r>
            <a:r>
              <a:rPr lang="en-US" sz="2600" dirty="0"/>
              <a:t> za </a:t>
            </a:r>
            <a:r>
              <a:rPr lang="en-US" sz="2600" dirty="0" err="1"/>
              <a:t>odvodnju</a:t>
            </a:r>
            <a:r>
              <a:rPr lang="en-US" sz="2600" dirty="0"/>
              <a:t> </a:t>
            </a:r>
            <a:r>
              <a:rPr lang="en-US" sz="2600" dirty="0" err="1"/>
              <a:t>površinskih</a:t>
            </a:r>
            <a:r>
              <a:rPr lang="en-US" sz="2600" dirty="0"/>
              <a:t> </a:t>
            </a:r>
            <a:r>
              <a:rPr lang="en-US" sz="2600" dirty="0" err="1"/>
              <a:t>voda</a:t>
            </a:r>
            <a:r>
              <a:rPr lang="en-US" sz="2600" dirty="0"/>
              <a:t> i </a:t>
            </a:r>
            <a:r>
              <a:rPr lang="en-US" sz="2600" dirty="0" err="1"/>
              <a:t>komunalnih</a:t>
            </a:r>
            <a:r>
              <a:rPr lang="en-US" sz="2600" dirty="0"/>
              <a:t> </a:t>
            </a:r>
            <a:r>
              <a:rPr lang="en-US" sz="2600" dirty="0" err="1"/>
              <a:t>voda</a:t>
            </a:r>
            <a:r>
              <a:rPr lang="en-US" sz="2600" dirty="0"/>
              <a:t> u </a:t>
            </a:r>
            <a:r>
              <a:rPr lang="en-US" sz="2600" dirty="0" err="1"/>
              <a:t>gradu</a:t>
            </a:r>
            <a:r>
              <a:rPr lang="en-US" sz="2600" dirty="0"/>
              <a:t> Gradiška i na </a:t>
            </a:r>
            <a:r>
              <a:rPr lang="en-US" sz="2600" dirty="0" err="1"/>
              <a:t>području</a:t>
            </a:r>
            <a:r>
              <a:rPr lang="en-US" sz="2600" dirty="0"/>
              <a:t> </a:t>
            </a:r>
            <a:r>
              <a:rPr lang="en-US" sz="2600" dirty="0" err="1"/>
              <a:t>teritorije</a:t>
            </a:r>
            <a:r>
              <a:rPr lang="en-US" sz="2600" dirty="0"/>
              <a:t> </a:t>
            </a:r>
            <a:r>
              <a:rPr lang="en-US" sz="2600" dirty="0" err="1"/>
              <a:t>Grada</a:t>
            </a:r>
            <a:r>
              <a:rPr lang="en-US" sz="2600" dirty="0"/>
              <a:t> Gradiška, </a:t>
            </a:r>
            <a:r>
              <a:rPr lang="en-US" sz="2600" dirty="0" err="1"/>
              <a:t>kao</a:t>
            </a:r>
            <a:r>
              <a:rPr lang="en-US" sz="2600" dirty="0"/>
              <a:t> i </a:t>
            </a:r>
            <a:r>
              <a:rPr lang="en-US" sz="2600" dirty="0" err="1"/>
              <a:t>čišćenje</a:t>
            </a:r>
            <a:r>
              <a:rPr lang="en-US" sz="2600" dirty="0"/>
              <a:t>, </a:t>
            </a:r>
            <a:r>
              <a:rPr lang="en-US" sz="2600" dirty="0" err="1"/>
              <a:t>produbljivanje</a:t>
            </a:r>
            <a:r>
              <a:rPr lang="en-US" sz="2600" dirty="0"/>
              <a:t> i </a:t>
            </a:r>
            <a:r>
              <a:rPr lang="en-US" sz="2600" dirty="0" err="1"/>
              <a:t>rekonstrukciju</a:t>
            </a:r>
            <a:r>
              <a:rPr lang="en-US" sz="2600" dirty="0"/>
              <a:t> </a:t>
            </a:r>
            <a:r>
              <a:rPr lang="en-US" sz="2600" dirty="0" err="1"/>
              <a:t>korita</a:t>
            </a:r>
            <a:r>
              <a:rPr lang="en-US" sz="2600" dirty="0"/>
              <a:t> </a:t>
            </a:r>
            <a:r>
              <a:rPr lang="en-US" sz="2600" dirty="0" err="1"/>
              <a:t>rijeka</a:t>
            </a:r>
            <a:r>
              <a:rPr lang="en-US" sz="2600" dirty="0"/>
              <a:t>, </a:t>
            </a:r>
            <a:r>
              <a:rPr lang="en-US" sz="2600" dirty="0" err="1"/>
              <a:t>rječica</a:t>
            </a:r>
            <a:r>
              <a:rPr lang="en-US" sz="2600" dirty="0"/>
              <a:t> i </a:t>
            </a:r>
            <a:r>
              <a:rPr lang="en-US" sz="2600" dirty="0" err="1"/>
              <a:t>kanala</a:t>
            </a:r>
            <a:r>
              <a:rPr lang="en-US" sz="2600" dirty="0"/>
              <a:t> na </a:t>
            </a:r>
            <a:r>
              <a:rPr lang="en-US" sz="2600" dirty="0" err="1"/>
              <a:t>području</a:t>
            </a:r>
            <a:r>
              <a:rPr lang="en-US" sz="2600" dirty="0"/>
              <a:t> </a:t>
            </a:r>
            <a:r>
              <a:rPr lang="en-US" sz="2600" dirty="0" err="1"/>
              <a:t>Grada</a:t>
            </a:r>
            <a:r>
              <a:rPr lang="en-US" sz="2600" dirty="0"/>
              <a:t>. </a:t>
            </a:r>
            <a:r>
              <a:rPr lang="en-US" sz="2600" dirty="0" err="1"/>
              <a:t>Takođe</a:t>
            </a:r>
            <a:r>
              <a:rPr lang="en-US" sz="2600" dirty="0"/>
              <a:t> po </a:t>
            </a:r>
            <a:r>
              <a:rPr lang="en-US" sz="2600" dirty="0" err="1"/>
              <a:t>uočenim</a:t>
            </a:r>
            <a:r>
              <a:rPr lang="en-US" sz="2600" dirty="0"/>
              <a:t> </a:t>
            </a:r>
            <a:r>
              <a:rPr lang="en-US" sz="2600" dirty="0" err="1"/>
              <a:t>nedostacima</a:t>
            </a:r>
            <a:r>
              <a:rPr lang="en-US" sz="2600" dirty="0"/>
              <a:t>  </a:t>
            </a:r>
            <a:r>
              <a:rPr lang="en-US" sz="2600" dirty="0" err="1"/>
              <a:t>preduzeti</a:t>
            </a:r>
            <a:r>
              <a:rPr lang="en-US" sz="2600" dirty="0"/>
              <a:t> </a:t>
            </a:r>
            <a:r>
              <a:rPr lang="en-US" sz="2600" dirty="0" err="1"/>
              <a:t>mjere</a:t>
            </a:r>
            <a:r>
              <a:rPr lang="en-US" sz="2600" dirty="0"/>
              <a:t> na </a:t>
            </a:r>
            <a:r>
              <a:rPr lang="en-US" sz="2600" dirty="0" err="1"/>
              <a:t>otklanjanju</a:t>
            </a:r>
            <a:r>
              <a:rPr lang="en-US" sz="2600" dirty="0"/>
              <a:t> </a:t>
            </a:r>
            <a:r>
              <a:rPr lang="en-US" sz="2600" dirty="0" err="1"/>
              <a:t>kvarova</a:t>
            </a:r>
            <a:r>
              <a:rPr lang="en-US" sz="2600" dirty="0"/>
              <a:t> i </a:t>
            </a:r>
            <a:r>
              <a:rPr lang="en-US" sz="2600" dirty="0" err="1"/>
              <a:t>oštećenja</a:t>
            </a:r>
            <a:endParaRPr lang="en-US" sz="2600" dirty="0"/>
          </a:p>
          <a:p>
            <a:endParaRPr lang="en-US" sz="2600" dirty="0"/>
          </a:p>
          <a:p>
            <a:r>
              <a:rPr lang="en-US" sz="2600" dirty="0" err="1"/>
              <a:t>Blagovremeno</a:t>
            </a:r>
            <a:r>
              <a:rPr lang="en-US" sz="2600" dirty="0"/>
              <a:t> </a:t>
            </a:r>
            <a:r>
              <a:rPr lang="en-US" sz="2600" dirty="0" err="1"/>
              <a:t>izvršiti</a:t>
            </a:r>
            <a:r>
              <a:rPr lang="en-US" sz="2600" dirty="0"/>
              <a:t> </a:t>
            </a:r>
            <a:r>
              <a:rPr lang="en-US" sz="2600" dirty="0" err="1"/>
              <a:t>deminiranje</a:t>
            </a:r>
            <a:r>
              <a:rPr lang="en-US" sz="2600" dirty="0"/>
              <a:t> </a:t>
            </a:r>
            <a:r>
              <a:rPr lang="en-US" sz="2600" dirty="0" err="1"/>
              <a:t>kritičnih</a:t>
            </a:r>
            <a:r>
              <a:rPr lang="en-US" sz="2600" dirty="0"/>
              <a:t> </a:t>
            </a:r>
            <a:r>
              <a:rPr lang="en-US" sz="2600" dirty="0" err="1"/>
              <a:t>površina</a:t>
            </a:r>
            <a:r>
              <a:rPr lang="en-US" sz="2600" dirty="0"/>
              <a:t> </a:t>
            </a:r>
            <a:r>
              <a:rPr lang="en-US" sz="2600" dirty="0" err="1"/>
              <a:t>uz</a:t>
            </a:r>
            <a:r>
              <a:rPr lang="en-US" sz="2600" dirty="0"/>
              <a:t> </a:t>
            </a:r>
            <a:r>
              <a:rPr lang="en-US" sz="2600" dirty="0" err="1"/>
              <a:t>korita</a:t>
            </a:r>
            <a:r>
              <a:rPr lang="en-US" sz="2600" dirty="0"/>
              <a:t> </a:t>
            </a:r>
            <a:r>
              <a:rPr lang="en-US" sz="2600" dirty="0" err="1"/>
              <a:t>vodotoka</a:t>
            </a:r>
            <a:r>
              <a:rPr lang="en-US" sz="2600" dirty="0"/>
              <a:t>, </a:t>
            </a:r>
            <a:r>
              <a:rPr lang="en-US" sz="2600" dirty="0" err="1"/>
              <a:t>odnosno</a:t>
            </a:r>
            <a:r>
              <a:rPr lang="en-US" sz="2600" dirty="0"/>
              <a:t> u </a:t>
            </a:r>
            <a:r>
              <a:rPr lang="en-US" sz="2600" dirty="0" err="1"/>
              <a:t>neposrednoj</a:t>
            </a:r>
            <a:r>
              <a:rPr lang="en-US" sz="2600" dirty="0"/>
              <a:t> </a:t>
            </a:r>
            <a:r>
              <a:rPr lang="en-US" sz="2600" dirty="0" err="1"/>
              <a:t>blizini</a:t>
            </a:r>
            <a:r>
              <a:rPr lang="en-US" sz="2600" dirty="0"/>
              <a:t> </a:t>
            </a:r>
            <a:r>
              <a:rPr lang="en-US" sz="2600" dirty="0" err="1"/>
              <a:t>kanala</a:t>
            </a:r>
            <a:r>
              <a:rPr lang="en-US" sz="2600" dirty="0"/>
              <a:t>, </a:t>
            </a:r>
            <a:r>
              <a:rPr lang="en-US" sz="2600" dirty="0" err="1"/>
              <a:t>nasipa</a:t>
            </a:r>
            <a:r>
              <a:rPr lang="en-US" sz="2600" dirty="0"/>
              <a:t> i </a:t>
            </a:r>
            <a:r>
              <a:rPr lang="en-US" sz="2600" dirty="0" err="1"/>
              <a:t>drugih</a:t>
            </a:r>
            <a:r>
              <a:rPr lang="en-US" sz="2600" dirty="0"/>
              <a:t> </a:t>
            </a:r>
            <a:r>
              <a:rPr lang="en-US" sz="2600" dirty="0" err="1"/>
              <a:t>vodozaštitnih</a:t>
            </a:r>
            <a:r>
              <a:rPr lang="en-US" sz="2600" dirty="0"/>
              <a:t> </a:t>
            </a:r>
            <a:r>
              <a:rPr lang="en-US" sz="2600" dirty="0" err="1"/>
              <a:t>objekata</a:t>
            </a:r>
            <a:r>
              <a:rPr lang="en-US" sz="2600" dirty="0"/>
              <a:t>, </a:t>
            </a:r>
            <a:r>
              <a:rPr lang="en-US" sz="2600" dirty="0" err="1"/>
              <a:t>dajući</a:t>
            </a:r>
            <a:r>
              <a:rPr lang="en-US" sz="2600" dirty="0"/>
              <a:t> </a:t>
            </a:r>
            <a:r>
              <a:rPr lang="en-US" sz="2600" dirty="0" err="1"/>
              <a:t>prioritet</a:t>
            </a:r>
            <a:r>
              <a:rPr lang="en-US" sz="2600" dirty="0"/>
              <a:t> </a:t>
            </a:r>
            <a:r>
              <a:rPr lang="en-US" sz="2600" dirty="0" err="1"/>
              <a:t>onim</a:t>
            </a:r>
            <a:r>
              <a:rPr lang="en-US" sz="2600" dirty="0"/>
              <a:t> </a:t>
            </a:r>
            <a:r>
              <a:rPr lang="en-US" sz="2600" dirty="0" err="1"/>
              <a:t>mjestima</a:t>
            </a:r>
            <a:r>
              <a:rPr lang="en-US" sz="2600" dirty="0"/>
              <a:t> na </a:t>
            </a:r>
            <a:r>
              <a:rPr lang="en-US" sz="2600" dirty="0" err="1"/>
              <a:t>kojima</a:t>
            </a:r>
            <a:r>
              <a:rPr lang="en-US" sz="2600" dirty="0"/>
              <a:t> je </a:t>
            </a:r>
            <a:r>
              <a:rPr lang="en-US" sz="2600" dirty="0" err="1"/>
              <a:t>najčešće</a:t>
            </a:r>
            <a:r>
              <a:rPr lang="en-US" sz="2600" dirty="0"/>
              <a:t> </a:t>
            </a:r>
            <a:r>
              <a:rPr lang="en-US" sz="2600" dirty="0" err="1"/>
              <a:t>dolazilo</a:t>
            </a:r>
            <a:r>
              <a:rPr lang="en-US" sz="2600" dirty="0"/>
              <a:t> do </a:t>
            </a:r>
            <a:r>
              <a:rPr lang="en-US" sz="2600" dirty="0" err="1"/>
              <a:t>izlijevanja</a:t>
            </a:r>
            <a:r>
              <a:rPr lang="en-US" sz="2600" dirty="0"/>
              <a:t> </a:t>
            </a:r>
            <a:r>
              <a:rPr lang="en-US" sz="2600" dirty="0" err="1"/>
              <a:t>vode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643079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538" y="595072"/>
            <a:ext cx="11019692" cy="1478570"/>
          </a:xfrm>
        </p:spPr>
        <p:txBody>
          <a:bodyPr>
            <a:normAutofit fontScale="90000"/>
          </a:bodyPr>
          <a:lstStyle/>
          <a:p>
            <a:pPr algn="ctr"/>
            <a:r>
              <a:rPr lang="sr-Latn-BA" sz="2600" dirty="0"/>
              <a:t>P</a:t>
            </a:r>
            <a:r>
              <a:rPr lang="en-US" sz="2600" dirty="0" err="1"/>
              <a:t>oplava</a:t>
            </a:r>
            <a:r>
              <a:rPr lang="en-US" sz="2600" dirty="0"/>
              <a:t> je </a:t>
            </a:r>
            <a:r>
              <a:rPr lang="en-US" sz="2600" dirty="0" err="1"/>
              <a:t>prirodna</a:t>
            </a:r>
            <a:r>
              <a:rPr lang="en-US" sz="2600" dirty="0"/>
              <a:t> </a:t>
            </a:r>
            <a:r>
              <a:rPr lang="en-US" sz="2600" dirty="0" err="1"/>
              <a:t>pojava</a:t>
            </a:r>
            <a:r>
              <a:rPr lang="en-US" sz="2600" dirty="0"/>
              <a:t> </a:t>
            </a:r>
            <a:r>
              <a:rPr lang="en-US" sz="2600" dirty="0" err="1"/>
              <a:t>koja</a:t>
            </a:r>
            <a:r>
              <a:rPr lang="en-US" sz="2600" dirty="0"/>
              <a:t> </a:t>
            </a:r>
            <a:r>
              <a:rPr lang="en-US" sz="2600" dirty="0" err="1"/>
              <a:t>označava</a:t>
            </a:r>
            <a:r>
              <a:rPr lang="en-US" sz="2600" dirty="0"/>
              <a:t> </a:t>
            </a:r>
            <a:r>
              <a:rPr lang="en-US" sz="2600" dirty="0" err="1"/>
              <a:t>neuobičajeno</a:t>
            </a:r>
            <a:r>
              <a:rPr lang="en-US" sz="2600" dirty="0"/>
              <a:t> </a:t>
            </a:r>
            <a:r>
              <a:rPr lang="en-US" sz="2600" dirty="0" err="1"/>
              <a:t>visok</a:t>
            </a:r>
            <a:r>
              <a:rPr lang="en-US" sz="2600" dirty="0"/>
              <a:t> </a:t>
            </a:r>
            <a:r>
              <a:rPr lang="en-US" sz="2600" dirty="0" err="1"/>
              <a:t>vodostaj</a:t>
            </a:r>
            <a:r>
              <a:rPr lang="en-US" sz="2600" dirty="0"/>
              <a:t> u </a:t>
            </a:r>
            <a:r>
              <a:rPr lang="en-US" sz="2600" dirty="0" err="1"/>
              <a:t>rijekama</a:t>
            </a:r>
            <a:r>
              <a:rPr lang="en-US" sz="2600" dirty="0"/>
              <a:t> i </a:t>
            </a:r>
            <a:r>
              <a:rPr lang="en-US" sz="2600" dirty="0" err="1"/>
              <a:t>jezerima</a:t>
            </a:r>
            <a:r>
              <a:rPr lang="en-US" sz="2600" dirty="0"/>
              <a:t>, </a:t>
            </a:r>
            <a:r>
              <a:rPr lang="en-US" sz="2600" dirty="0" err="1"/>
              <a:t>zbog</a:t>
            </a:r>
            <a:r>
              <a:rPr lang="en-US" sz="2600" dirty="0"/>
              <a:t> </a:t>
            </a:r>
            <a:r>
              <a:rPr lang="en-US" sz="2600" dirty="0" err="1"/>
              <a:t>koga</a:t>
            </a:r>
            <a:r>
              <a:rPr lang="en-US" sz="2600" dirty="0"/>
              <a:t> se </a:t>
            </a:r>
            <a:r>
              <a:rPr lang="en-US" sz="2600" dirty="0" err="1"/>
              <a:t>voda</a:t>
            </a:r>
            <a:r>
              <a:rPr lang="en-US" sz="2600" dirty="0"/>
              <a:t> </a:t>
            </a:r>
            <a:r>
              <a:rPr lang="en-US" sz="2600" dirty="0" err="1"/>
              <a:t>iz</a:t>
            </a:r>
            <a:r>
              <a:rPr lang="en-US" sz="2600" dirty="0"/>
              <a:t> </a:t>
            </a:r>
            <a:r>
              <a:rPr lang="en-US" sz="2600" dirty="0" err="1"/>
              <a:t>riječnog</a:t>
            </a:r>
            <a:r>
              <a:rPr lang="en-US" sz="2600" dirty="0"/>
              <a:t> </a:t>
            </a:r>
            <a:r>
              <a:rPr lang="en-US" sz="2600" dirty="0" err="1"/>
              <a:t>korita</a:t>
            </a:r>
            <a:r>
              <a:rPr lang="en-US" sz="2600" dirty="0"/>
              <a:t> </a:t>
            </a:r>
            <a:r>
              <a:rPr lang="en-US" sz="2600" dirty="0" err="1"/>
              <a:t>ili</a:t>
            </a:r>
            <a:r>
              <a:rPr lang="en-US" sz="2600" dirty="0"/>
              <a:t> </a:t>
            </a:r>
            <a:r>
              <a:rPr lang="en-US" sz="2600" dirty="0" err="1"/>
              <a:t>jezerske</a:t>
            </a:r>
            <a:r>
              <a:rPr lang="en-US" sz="2600" dirty="0"/>
              <a:t> </a:t>
            </a:r>
            <a:r>
              <a:rPr lang="en-US" sz="2600" dirty="0" err="1"/>
              <a:t>zavale</a:t>
            </a:r>
            <a:r>
              <a:rPr lang="en-US" sz="2600" dirty="0"/>
              <a:t>, </a:t>
            </a:r>
            <a:r>
              <a:rPr lang="en-US" sz="2600" dirty="0" err="1"/>
              <a:t>preliva</a:t>
            </a:r>
            <a:r>
              <a:rPr lang="en-US" sz="2600" dirty="0"/>
              <a:t> </a:t>
            </a:r>
            <a:r>
              <a:rPr lang="en-US" sz="2600" dirty="0" err="1"/>
              <a:t>preko</a:t>
            </a:r>
            <a:r>
              <a:rPr lang="en-US" sz="2600" dirty="0"/>
              <a:t> </a:t>
            </a:r>
            <a:r>
              <a:rPr lang="en-US" sz="2600" dirty="0" err="1"/>
              <a:t>obale</a:t>
            </a:r>
            <a:r>
              <a:rPr lang="en-US" sz="2600" dirty="0"/>
              <a:t> i </a:t>
            </a:r>
            <a:r>
              <a:rPr lang="en-US" sz="2600" dirty="0" err="1"/>
              <a:t>plavi</a:t>
            </a:r>
            <a:r>
              <a:rPr lang="en-US" sz="2600" dirty="0"/>
              <a:t> </a:t>
            </a:r>
            <a:r>
              <a:rPr lang="en-US" sz="2600" dirty="0" err="1"/>
              <a:t>okolno</a:t>
            </a:r>
            <a:r>
              <a:rPr lang="en-US" sz="2600" dirty="0"/>
              <a:t> </a:t>
            </a:r>
            <a:r>
              <a:rPr lang="en-US" sz="2600" dirty="0" err="1"/>
              <a:t>područje</a:t>
            </a:r>
            <a:r>
              <a:rPr lang="en-US" sz="2600" dirty="0"/>
              <a:t>. </a:t>
            </a:r>
            <a:br>
              <a:rPr lang="en-US" sz="2600" dirty="0"/>
            </a:br>
            <a:r>
              <a:rPr lang="en-US" sz="2600" dirty="0" err="1"/>
              <a:t>Razlozi</a:t>
            </a:r>
            <a:r>
              <a:rPr lang="en-US" sz="2600" dirty="0"/>
              <a:t> za </a:t>
            </a:r>
            <a:r>
              <a:rPr lang="en-US" sz="2600" dirty="0" err="1"/>
              <a:t>nastanak</a:t>
            </a:r>
            <a:r>
              <a:rPr lang="en-US" sz="2600" dirty="0"/>
              <a:t> </a:t>
            </a:r>
            <a:r>
              <a:rPr lang="en-US" sz="2600" dirty="0" err="1"/>
              <a:t>poplave</a:t>
            </a:r>
            <a:r>
              <a:rPr lang="en-US" sz="2600" dirty="0"/>
              <a:t> </a:t>
            </a:r>
            <a:r>
              <a:rPr lang="en-US" sz="2600" dirty="0" err="1"/>
              <a:t>su</a:t>
            </a:r>
            <a:r>
              <a:rPr lang="en-US" sz="2600" dirty="0"/>
              <a:t> </a:t>
            </a:r>
            <a:r>
              <a:rPr lang="en-US" sz="2600" dirty="0" err="1"/>
              <a:t>najčešće</a:t>
            </a:r>
            <a:r>
              <a:rPr lang="en-US" sz="2600" dirty="0"/>
              <a:t> </a:t>
            </a:r>
            <a:r>
              <a:rPr lang="en-US" sz="2600" dirty="0" err="1"/>
              <a:t>obilne</a:t>
            </a:r>
            <a:r>
              <a:rPr lang="en-US" sz="2600" dirty="0"/>
              <a:t> </a:t>
            </a:r>
            <a:r>
              <a:rPr lang="en-US" sz="2600" dirty="0" err="1"/>
              <a:t>padavine</a:t>
            </a:r>
            <a:r>
              <a:rPr lang="en-US" sz="2600" dirty="0"/>
              <a:t>, </a:t>
            </a:r>
            <a:r>
              <a:rPr lang="en-US" sz="2600" dirty="0" err="1"/>
              <a:t>naglo</a:t>
            </a:r>
            <a:r>
              <a:rPr lang="en-US" sz="2600" dirty="0"/>
              <a:t> </a:t>
            </a:r>
            <a:r>
              <a:rPr lang="en-US" sz="2600" dirty="0" err="1"/>
              <a:t>topljenje</a:t>
            </a:r>
            <a:r>
              <a:rPr lang="en-US" sz="2600" dirty="0"/>
              <a:t> </a:t>
            </a:r>
            <a:r>
              <a:rPr lang="en-US" sz="2600" dirty="0" err="1"/>
              <a:t>snijega</a:t>
            </a:r>
            <a:r>
              <a:rPr lang="en-US" sz="2600" dirty="0"/>
              <a:t> i </a:t>
            </a:r>
            <a:r>
              <a:rPr lang="en-US" sz="2600" dirty="0" err="1"/>
              <a:t>leda</a:t>
            </a:r>
            <a:r>
              <a:rPr lang="en-US" sz="2600" dirty="0"/>
              <a:t>, </a:t>
            </a:r>
            <a:r>
              <a:rPr lang="en-US" sz="2600" dirty="0" err="1"/>
              <a:t>kao</a:t>
            </a:r>
            <a:r>
              <a:rPr lang="en-US" sz="2600" dirty="0"/>
              <a:t> i </a:t>
            </a:r>
            <a:r>
              <a:rPr lang="en-US" sz="2600" dirty="0" err="1"/>
              <a:t>tektonska</a:t>
            </a:r>
            <a:r>
              <a:rPr lang="en-US" sz="2600" dirty="0"/>
              <a:t> </a:t>
            </a:r>
            <a:r>
              <a:rPr lang="en-US" sz="2600" dirty="0" err="1"/>
              <a:t>pomjeranja</a:t>
            </a:r>
            <a:r>
              <a:rPr lang="en-US" sz="2600" dirty="0"/>
              <a:t> </a:t>
            </a:r>
            <a:r>
              <a:rPr lang="en-US" sz="2600" dirty="0" err="1"/>
              <a:t>tla</a:t>
            </a:r>
            <a:r>
              <a:rPr lang="en-US" sz="2600" dirty="0"/>
              <a:t>. </a:t>
            </a:r>
            <a:endParaRPr lang="ru-RU" sz="2600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078" y="2461847"/>
            <a:ext cx="7913076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91942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95EC67-C1A9-41F2-AAFE-75D33A7996BD}"/>
              </a:ext>
            </a:extLst>
          </p:cNvPr>
          <p:cNvSpPr/>
          <p:nvPr/>
        </p:nvSpPr>
        <p:spPr>
          <a:xfrm>
            <a:off x="206188" y="1182231"/>
            <a:ext cx="11985812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Preduzeti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mjere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za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obezbjeđenje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potrebne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količinu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nasipnog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materijala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vreće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za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pijesak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alat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i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plovna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sredstva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kako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bi se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obezbijedili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uslovi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za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efikasno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djelovanje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u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slučaju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poplava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većih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razmjera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</a:p>
          <a:p>
            <a:endParaRPr lang="en-US" sz="2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Preduzeti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mjere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za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sprečavanje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oštećenja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vodnih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objekata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nekontrolisanog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odlaganja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smeća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kao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i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neplanske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eksploatacije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šljunka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prije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svega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u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zonama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izvorišta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pitke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vode,kao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i u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koritu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rijeke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Save. U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realizaciju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navedenog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zadatka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uključiti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i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ekološka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društva,planinarska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društva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nevladine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org.</a:t>
            </a:r>
          </a:p>
          <a:p>
            <a:endParaRPr lang="en-US" sz="2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Preduzeti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mjere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na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sprečavanju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izgradnje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stambenih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i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drugih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objekata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na 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nebranjenim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područjima</a:t>
            </a:r>
            <a:r>
              <a:rPr lang="sr-Cyrl-BA" sz="2600" dirty="0"/>
              <a:t>-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1198039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7A3B45-4339-40C5-AC96-FC73BADBEF7A}"/>
              </a:ext>
            </a:extLst>
          </p:cNvPr>
          <p:cNvSpPr/>
          <p:nvPr/>
        </p:nvSpPr>
        <p:spPr>
          <a:xfrm>
            <a:off x="855785" y="2107653"/>
            <a:ext cx="1050387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/>
              <a:t>Smatramo</a:t>
            </a:r>
            <a:r>
              <a:rPr lang="en-US" sz="3200" dirty="0"/>
              <a:t> da </a:t>
            </a:r>
            <a:r>
              <a:rPr lang="en-US" sz="3200" dirty="0" err="1"/>
              <a:t>bismo</a:t>
            </a:r>
            <a:r>
              <a:rPr lang="en-US" sz="3200" dirty="0"/>
              <a:t> </a:t>
            </a:r>
            <a:r>
              <a:rPr lang="en-US" sz="3200" dirty="0" err="1"/>
              <a:t>svijest</a:t>
            </a:r>
            <a:r>
              <a:rPr lang="en-US" sz="3200" dirty="0"/>
              <a:t> o </a:t>
            </a:r>
            <a:r>
              <a:rPr lang="en-US" sz="3200" dirty="0" err="1"/>
              <a:t>zaštiti</a:t>
            </a:r>
            <a:r>
              <a:rPr lang="en-US" sz="3200" dirty="0"/>
              <a:t> od </a:t>
            </a:r>
            <a:r>
              <a:rPr lang="en-US" sz="3200" dirty="0" err="1"/>
              <a:t>poplava</a:t>
            </a:r>
            <a:r>
              <a:rPr lang="en-US" sz="3200" dirty="0"/>
              <a:t> </a:t>
            </a:r>
            <a:r>
              <a:rPr lang="en-US" sz="3200" dirty="0" err="1"/>
              <a:t>trebali</a:t>
            </a:r>
            <a:r>
              <a:rPr lang="en-US" sz="3200" dirty="0"/>
              <a:t> </a:t>
            </a:r>
            <a:r>
              <a:rPr lang="en-US" sz="3200" dirty="0" err="1"/>
              <a:t>početi</a:t>
            </a:r>
            <a:r>
              <a:rPr lang="en-US" sz="3200" dirty="0"/>
              <a:t> </a:t>
            </a:r>
            <a:r>
              <a:rPr lang="en-US" sz="3200" dirty="0" err="1"/>
              <a:t>edukacijom</a:t>
            </a:r>
            <a:r>
              <a:rPr lang="en-US" sz="3200" dirty="0"/>
              <a:t> u </a:t>
            </a:r>
            <a:r>
              <a:rPr lang="en-US" sz="3200" dirty="0" err="1"/>
              <a:t>najranijem</a:t>
            </a:r>
            <a:r>
              <a:rPr lang="en-US" sz="3200" dirty="0"/>
              <a:t> </a:t>
            </a:r>
            <a:r>
              <a:rPr lang="en-US" sz="3200" dirty="0" err="1"/>
              <a:t>uzrastu</a:t>
            </a:r>
            <a:r>
              <a:rPr lang="en-US" sz="3200" dirty="0"/>
              <a:t> </a:t>
            </a:r>
            <a:r>
              <a:rPr lang="en-US" sz="3200" dirty="0" err="1"/>
              <a:t>kroz</a:t>
            </a:r>
            <a:r>
              <a:rPr lang="en-US" sz="3200" dirty="0"/>
              <a:t> </a:t>
            </a:r>
            <a:r>
              <a:rPr lang="en-US" sz="3200" dirty="0" err="1"/>
              <a:t>predavanja</a:t>
            </a:r>
            <a:r>
              <a:rPr lang="en-US" sz="3200" dirty="0"/>
              <a:t> i </a:t>
            </a:r>
            <a:r>
              <a:rPr lang="en-US" sz="3200" dirty="0" err="1"/>
              <a:t>časove</a:t>
            </a:r>
            <a:r>
              <a:rPr lang="en-US" sz="3200" dirty="0"/>
              <a:t> </a:t>
            </a:r>
            <a:r>
              <a:rPr lang="en-US" sz="3200" dirty="0" err="1"/>
              <a:t>odjeljenjske</a:t>
            </a:r>
            <a:r>
              <a:rPr lang="en-US" sz="3200" dirty="0"/>
              <a:t> </a:t>
            </a:r>
            <a:r>
              <a:rPr lang="en-US" sz="3200" dirty="0" err="1"/>
              <a:t>zajednice</a:t>
            </a:r>
            <a:r>
              <a:rPr lang="en-US" sz="3200" dirty="0"/>
              <a:t>.</a:t>
            </a:r>
          </a:p>
          <a:p>
            <a:r>
              <a:rPr lang="en-US" sz="3200" dirty="0" err="1"/>
              <a:t>Takođe</a:t>
            </a:r>
            <a:r>
              <a:rPr lang="en-US" sz="3200" dirty="0"/>
              <a:t> </a:t>
            </a:r>
            <a:r>
              <a:rPr lang="en-US" sz="3200" dirty="0" err="1"/>
              <a:t>bismo</a:t>
            </a:r>
            <a:r>
              <a:rPr lang="en-US" sz="3200" dirty="0"/>
              <a:t> </a:t>
            </a:r>
            <a:r>
              <a:rPr lang="en-US" sz="3200" dirty="0" err="1"/>
              <a:t>trebali</a:t>
            </a:r>
            <a:r>
              <a:rPr lang="en-US" sz="3200" dirty="0"/>
              <a:t> </a:t>
            </a:r>
            <a:r>
              <a:rPr lang="en-US" sz="3200" dirty="0" err="1"/>
              <a:t>edukovati</a:t>
            </a:r>
            <a:r>
              <a:rPr lang="en-US" sz="3200" dirty="0"/>
              <a:t> </a:t>
            </a:r>
            <a:r>
              <a:rPr lang="en-US" sz="3200" dirty="0" err="1"/>
              <a:t>stanovništvo</a:t>
            </a:r>
            <a:r>
              <a:rPr lang="en-US" sz="3200" dirty="0"/>
              <a:t> </a:t>
            </a:r>
            <a:r>
              <a:rPr lang="en-US" sz="3200" dirty="0" err="1"/>
              <a:t>kroz</a:t>
            </a:r>
            <a:r>
              <a:rPr lang="en-US" sz="3200" dirty="0"/>
              <a:t> plan </a:t>
            </a:r>
            <a:r>
              <a:rPr lang="en-US" sz="3200" dirty="0" err="1"/>
              <a:t>vježbi</a:t>
            </a:r>
            <a:r>
              <a:rPr lang="en-US" sz="3200" dirty="0"/>
              <a:t>.</a:t>
            </a:r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4412028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6959C8-EEF2-4296-BC68-5CF9494BB136}"/>
              </a:ext>
            </a:extLst>
          </p:cNvPr>
          <p:cNvSpPr/>
          <p:nvPr/>
        </p:nvSpPr>
        <p:spPr>
          <a:xfrm>
            <a:off x="3385222" y="103568"/>
            <a:ext cx="37068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PLAN MOBILIZACIJE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22EBE11-8B12-4F00-BD2D-B563815A4F76}"/>
              </a:ext>
            </a:extLst>
          </p:cNvPr>
          <p:cNvSpPr/>
          <p:nvPr/>
        </p:nvSpPr>
        <p:spPr>
          <a:xfrm>
            <a:off x="201705" y="1666363"/>
            <a:ext cx="1178858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/>
              <a:t>Planom</a:t>
            </a:r>
            <a:r>
              <a:rPr lang="en-US" sz="3200" dirty="0"/>
              <a:t> </a:t>
            </a:r>
            <a:r>
              <a:rPr lang="en-US" sz="3200" dirty="0" err="1"/>
              <a:t>mobilizacije</a:t>
            </a:r>
            <a:r>
              <a:rPr lang="en-US" sz="3200" dirty="0"/>
              <a:t> </a:t>
            </a:r>
            <a:r>
              <a:rPr lang="en-US" sz="3200" dirty="0" err="1"/>
              <a:t>razrađuje</a:t>
            </a:r>
            <a:r>
              <a:rPr lang="en-US" sz="3200" dirty="0"/>
              <a:t> se </a:t>
            </a:r>
            <a:r>
              <a:rPr lang="en-US" sz="3200" dirty="0" err="1"/>
              <a:t>način</a:t>
            </a:r>
            <a:r>
              <a:rPr lang="en-US" sz="3200" dirty="0"/>
              <a:t>, </a:t>
            </a:r>
            <a:r>
              <a:rPr lang="en-US" sz="3200" dirty="0" err="1"/>
              <a:t>postupci</a:t>
            </a:r>
            <a:r>
              <a:rPr lang="en-US" sz="3200" dirty="0"/>
              <a:t>, </a:t>
            </a:r>
            <a:r>
              <a:rPr lang="en-US" sz="3200" dirty="0" err="1"/>
              <a:t>mjere</a:t>
            </a:r>
            <a:r>
              <a:rPr lang="en-US" sz="3200" dirty="0"/>
              <a:t> i </a:t>
            </a:r>
            <a:r>
              <a:rPr lang="en-US" sz="3200" dirty="0" err="1"/>
              <a:t>aktivnosti</a:t>
            </a:r>
            <a:r>
              <a:rPr lang="en-US" sz="3200" dirty="0"/>
              <a:t> </a:t>
            </a:r>
            <a:r>
              <a:rPr lang="en-US" sz="3200" dirty="0" err="1"/>
              <a:t>kojima</a:t>
            </a:r>
            <a:r>
              <a:rPr lang="en-US" sz="3200" dirty="0"/>
              <a:t> se </a:t>
            </a:r>
            <a:r>
              <a:rPr lang="en-US" sz="3200" dirty="0" err="1"/>
              <a:t>operativne</a:t>
            </a:r>
            <a:r>
              <a:rPr lang="en-US" sz="3200" dirty="0"/>
              <a:t> </a:t>
            </a:r>
            <a:r>
              <a:rPr lang="en-US" sz="3200" dirty="0" err="1"/>
              <a:t>snage</a:t>
            </a:r>
            <a:r>
              <a:rPr lang="en-US" sz="3200" dirty="0"/>
              <a:t> i </a:t>
            </a:r>
            <a:r>
              <a:rPr lang="en-US" sz="3200" dirty="0" err="1"/>
              <a:t>drugi</a:t>
            </a:r>
            <a:r>
              <a:rPr lang="en-US" sz="3200" dirty="0"/>
              <a:t> </a:t>
            </a:r>
            <a:r>
              <a:rPr lang="en-US" sz="3200" dirty="0" err="1"/>
              <a:t>subjekti</a:t>
            </a:r>
            <a:r>
              <a:rPr lang="en-US" sz="3200" dirty="0"/>
              <a:t> od </a:t>
            </a:r>
            <a:r>
              <a:rPr lang="en-US" sz="3200" dirty="0" err="1"/>
              <a:t>značaja</a:t>
            </a:r>
            <a:r>
              <a:rPr lang="en-US" sz="3200" dirty="0"/>
              <a:t> za </a:t>
            </a:r>
            <a:r>
              <a:rPr lang="en-US" sz="3200" dirty="0" err="1"/>
              <a:t>zaštitu</a:t>
            </a:r>
            <a:r>
              <a:rPr lang="en-US" sz="3200" dirty="0"/>
              <a:t> i </a:t>
            </a:r>
            <a:r>
              <a:rPr lang="en-US" sz="3200" dirty="0" err="1"/>
              <a:t>spasavanje</a:t>
            </a:r>
            <a:r>
              <a:rPr lang="en-US" sz="3200" dirty="0"/>
              <a:t> </a:t>
            </a:r>
            <a:r>
              <a:rPr lang="en-US" sz="3200" dirty="0" err="1"/>
              <a:t>aktiviraju</a:t>
            </a:r>
            <a:r>
              <a:rPr lang="en-US" sz="3200" dirty="0"/>
              <a:t>, </a:t>
            </a:r>
            <a:r>
              <a:rPr lang="en-US" sz="3200" dirty="0" err="1"/>
              <a:t>odnosno</a:t>
            </a:r>
            <a:r>
              <a:rPr lang="en-US" sz="3200" dirty="0"/>
              <a:t> </a:t>
            </a:r>
            <a:r>
              <a:rPr lang="en-US" sz="3200" dirty="0" err="1"/>
              <a:t>dovode</a:t>
            </a:r>
            <a:r>
              <a:rPr lang="en-US" sz="3200" dirty="0"/>
              <a:t> u </a:t>
            </a:r>
            <a:r>
              <a:rPr lang="en-US" sz="3200" dirty="0" err="1"/>
              <a:t>stanje</a:t>
            </a:r>
            <a:r>
              <a:rPr lang="en-US" sz="3200" dirty="0"/>
              <a:t> </a:t>
            </a:r>
            <a:r>
              <a:rPr lang="en-US" sz="3200" dirty="0" err="1"/>
              <a:t>pripravnosti</a:t>
            </a:r>
            <a:r>
              <a:rPr lang="en-US" sz="3200" dirty="0"/>
              <a:t>/</a:t>
            </a:r>
            <a:r>
              <a:rPr lang="en-US" sz="3200" dirty="0" err="1"/>
              <a:t>gotovosti</a:t>
            </a:r>
            <a:r>
              <a:rPr lang="en-US" sz="3200" dirty="0"/>
              <a:t> za </a:t>
            </a:r>
            <a:r>
              <a:rPr lang="en-US" sz="3200" dirty="0" err="1"/>
              <a:t>izvršavanje</a:t>
            </a:r>
            <a:r>
              <a:rPr lang="en-US" sz="3200" dirty="0"/>
              <a:t> </a:t>
            </a:r>
            <a:r>
              <a:rPr lang="en-US" sz="3200" dirty="0" err="1"/>
              <a:t>zadataka</a:t>
            </a:r>
            <a:r>
              <a:rPr lang="en-US" sz="3200" dirty="0"/>
              <a:t> </a:t>
            </a:r>
            <a:r>
              <a:rPr lang="en-US" sz="3200" dirty="0" err="1"/>
              <a:t>zaštite</a:t>
            </a:r>
            <a:r>
              <a:rPr lang="en-US" sz="3200" dirty="0"/>
              <a:t> i </a:t>
            </a:r>
            <a:r>
              <a:rPr lang="en-US" sz="3200" dirty="0" err="1"/>
              <a:t>spasavanja</a:t>
            </a:r>
            <a:r>
              <a:rPr lang="en-US" sz="3200" dirty="0"/>
              <a:t> i </a:t>
            </a:r>
            <a:r>
              <a:rPr lang="en-US" sz="3200" dirty="0" err="1"/>
              <a:t>pružanja</a:t>
            </a:r>
            <a:r>
              <a:rPr lang="en-US" sz="3200" dirty="0"/>
              <a:t> </a:t>
            </a:r>
            <a:r>
              <a:rPr lang="en-US" sz="3200" dirty="0" err="1"/>
              <a:t>pomoći</a:t>
            </a:r>
            <a:r>
              <a:rPr lang="en-US" sz="32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251608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19A55-499D-45BE-B8C4-90C9C70D7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8507" y="1175499"/>
            <a:ext cx="9905998" cy="147857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/>
              <a:t>UPUTSTVO ZA IZVRŠENJE MOBILIZACIJE</a:t>
            </a:r>
            <a:br>
              <a:rPr lang="en-US" b="1"/>
            </a:br>
            <a:br>
              <a:rPr lang="en-US" b="1"/>
            </a:br>
            <a:r>
              <a:rPr lang="en-US" b="1"/>
              <a:t>Na području Grada pozivanje, saopštavanje i prenošenje naređenja za mobilizaciju vrši se na sljedeće načine:</a:t>
            </a:r>
            <a:br>
              <a:rPr lang="en-US" b="1"/>
            </a:br>
            <a:r>
              <a:rPr lang="en-US" b="1"/>
              <a:t>   1. putem fiksne i mobilne telefonije,</a:t>
            </a:r>
            <a:br>
              <a:rPr lang="en-US" b="1"/>
            </a:br>
            <a:r>
              <a:rPr lang="en-US" b="1"/>
              <a:t>2. preko kurirsko-pozivarske službe.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2FD24F2-DB9D-4E53-970C-2065389B67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6301" y="3429000"/>
            <a:ext cx="5752641" cy="354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50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E60BAB-1A6C-47FD-80E5-2467C8047535}"/>
              </a:ext>
            </a:extLst>
          </p:cNvPr>
          <p:cNvSpPr/>
          <p:nvPr/>
        </p:nvSpPr>
        <p:spPr>
          <a:xfrm>
            <a:off x="170121" y="0"/>
            <a:ext cx="12021879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PLAN HITNOG POSTUPANJA – ODGOVORA</a:t>
            </a:r>
          </a:p>
          <a:p>
            <a:pPr algn="ctr"/>
            <a:endParaRPr lang="en-US" sz="3200" b="1" dirty="0"/>
          </a:p>
          <a:p>
            <a:pPr algn="ctr"/>
            <a:r>
              <a:rPr lang="en-US" sz="3200" b="1" dirty="0"/>
              <a:t> </a:t>
            </a:r>
            <a:r>
              <a:rPr lang="en-US" sz="3200" b="1" dirty="0" err="1"/>
              <a:t>Planom</a:t>
            </a:r>
            <a:r>
              <a:rPr lang="en-US" sz="3200" b="1" dirty="0"/>
              <a:t> </a:t>
            </a:r>
            <a:r>
              <a:rPr lang="en-US" sz="3200" b="1" dirty="0" err="1"/>
              <a:t>hitnog</a:t>
            </a:r>
            <a:r>
              <a:rPr lang="en-US" sz="3200" b="1" dirty="0"/>
              <a:t> </a:t>
            </a:r>
            <a:r>
              <a:rPr lang="en-US" sz="3200" b="1" dirty="0" err="1"/>
              <a:t>postupanja</a:t>
            </a:r>
            <a:r>
              <a:rPr lang="en-US" sz="3200" b="1" dirty="0"/>
              <a:t> </a:t>
            </a:r>
            <a:r>
              <a:rPr lang="en-US" sz="3200" b="1" dirty="0" err="1"/>
              <a:t>postižu</a:t>
            </a:r>
            <a:r>
              <a:rPr lang="en-US" sz="3200" b="1" dirty="0"/>
              <a:t> se </a:t>
            </a:r>
            <a:r>
              <a:rPr lang="en-US" sz="3200" b="1" dirty="0" err="1"/>
              <a:t>sljedeći</a:t>
            </a:r>
            <a:r>
              <a:rPr lang="en-US" sz="3200" b="1" dirty="0"/>
              <a:t> </a:t>
            </a:r>
            <a:r>
              <a:rPr lang="en-US" sz="3200" b="1" dirty="0" err="1"/>
              <a:t>ciljevi</a:t>
            </a:r>
            <a:r>
              <a:rPr lang="en-US" sz="3200" b="1" dirty="0"/>
              <a:t>:</a:t>
            </a:r>
          </a:p>
          <a:p>
            <a:pPr algn="ctr"/>
            <a:endParaRPr lang="en-US" sz="3200" b="1" dirty="0"/>
          </a:p>
          <a:p>
            <a:pPr algn="ctr"/>
            <a:r>
              <a:rPr lang="en-US" sz="3200" b="1" dirty="0"/>
              <a:t>- </a:t>
            </a:r>
            <a:r>
              <a:rPr lang="en-US" sz="3200" b="1" dirty="0" err="1"/>
              <a:t>brzo</a:t>
            </a:r>
            <a:r>
              <a:rPr lang="en-US" sz="3200" b="1" dirty="0"/>
              <a:t> i </a:t>
            </a:r>
            <a:r>
              <a:rPr lang="en-US" sz="3200" b="1" dirty="0" err="1"/>
              <a:t>efikasno</a:t>
            </a:r>
            <a:r>
              <a:rPr lang="en-US" sz="3200" b="1" dirty="0"/>
              <a:t> </a:t>
            </a:r>
            <a:r>
              <a:rPr lang="en-US" sz="3200" b="1" dirty="0" err="1"/>
              <a:t>pružanje</a:t>
            </a:r>
            <a:r>
              <a:rPr lang="en-US" sz="3200" b="1" dirty="0"/>
              <a:t> </a:t>
            </a:r>
            <a:r>
              <a:rPr lang="en-US" sz="3200" b="1" dirty="0" err="1"/>
              <a:t>pomoći</a:t>
            </a:r>
            <a:r>
              <a:rPr lang="en-US" sz="3200" b="1" dirty="0"/>
              <a:t> </a:t>
            </a:r>
            <a:r>
              <a:rPr lang="en-US" sz="3200" b="1" dirty="0" err="1"/>
              <a:t>onima</a:t>
            </a:r>
            <a:r>
              <a:rPr lang="en-US" sz="3200" b="1" dirty="0"/>
              <a:t> </a:t>
            </a:r>
            <a:r>
              <a:rPr lang="en-US" sz="3200" b="1" dirty="0" err="1"/>
              <a:t>kojima</a:t>
            </a:r>
            <a:r>
              <a:rPr lang="en-US" sz="3200" b="1" dirty="0"/>
              <a:t> je </a:t>
            </a:r>
            <a:r>
              <a:rPr lang="en-US" sz="3200" b="1" dirty="0" err="1"/>
              <a:t>pomoć</a:t>
            </a:r>
            <a:r>
              <a:rPr lang="en-US" sz="3200" b="1" dirty="0"/>
              <a:t> </a:t>
            </a:r>
            <a:r>
              <a:rPr lang="en-US" sz="3200" b="1" dirty="0" err="1"/>
              <a:t>potrebna</a:t>
            </a:r>
            <a:r>
              <a:rPr lang="en-US" sz="3200" b="1" dirty="0"/>
              <a:t>,</a:t>
            </a:r>
          </a:p>
          <a:p>
            <a:pPr algn="ctr"/>
            <a:r>
              <a:rPr lang="en-US" sz="3200" b="1" dirty="0" err="1"/>
              <a:t>zaštita</a:t>
            </a:r>
            <a:r>
              <a:rPr lang="en-US" sz="3200" b="1" dirty="0"/>
              <a:t> </a:t>
            </a:r>
            <a:r>
              <a:rPr lang="en-US" sz="3200" b="1" dirty="0" err="1"/>
              <a:t>materijalnih</a:t>
            </a:r>
            <a:r>
              <a:rPr lang="en-US" sz="3200" b="1" dirty="0"/>
              <a:t> i </a:t>
            </a:r>
            <a:r>
              <a:rPr lang="en-US" sz="3200" b="1" dirty="0" err="1"/>
              <a:t>drugih</a:t>
            </a:r>
            <a:r>
              <a:rPr lang="en-US" sz="3200" b="1" dirty="0"/>
              <a:t> </a:t>
            </a:r>
            <a:r>
              <a:rPr lang="en-US" sz="3200" b="1" dirty="0" err="1"/>
              <a:t>dobara</a:t>
            </a:r>
            <a:r>
              <a:rPr lang="en-US" sz="3200" b="1" dirty="0"/>
              <a:t>, </a:t>
            </a:r>
            <a:r>
              <a:rPr lang="en-US" sz="3200" b="1" dirty="0" err="1"/>
              <a:t>životne</a:t>
            </a:r>
            <a:r>
              <a:rPr lang="en-US" sz="3200" b="1" dirty="0"/>
              <a:t> </a:t>
            </a:r>
            <a:r>
              <a:rPr lang="en-US" sz="3200" b="1" dirty="0" err="1"/>
              <a:t>sredine</a:t>
            </a:r>
            <a:r>
              <a:rPr lang="en-US" sz="3200" b="1" dirty="0"/>
              <a:t> od </a:t>
            </a:r>
            <a:r>
              <a:rPr lang="en-US" sz="3200" b="1" dirty="0" err="1"/>
              <a:t>negativnog</a:t>
            </a:r>
            <a:r>
              <a:rPr lang="en-US" sz="3200" b="1" dirty="0"/>
              <a:t> </a:t>
            </a:r>
            <a:r>
              <a:rPr lang="en-US" sz="3200" b="1" dirty="0" err="1"/>
              <a:t>uticaja</a:t>
            </a:r>
            <a:r>
              <a:rPr lang="en-US" sz="3200" b="1" dirty="0"/>
              <a:t> </a:t>
            </a:r>
            <a:r>
              <a:rPr lang="en-US" sz="3200" b="1" dirty="0" err="1"/>
              <a:t>poplave</a:t>
            </a:r>
            <a:r>
              <a:rPr lang="en-US" sz="3200" b="1" dirty="0"/>
              <a:t>,</a:t>
            </a:r>
          </a:p>
          <a:p>
            <a:pPr algn="ctr"/>
            <a:endParaRPr lang="en-US" sz="3200" b="1" dirty="0"/>
          </a:p>
          <a:p>
            <a:pPr algn="ctr"/>
            <a:r>
              <a:rPr lang="en-US" sz="3200" b="1" dirty="0" err="1"/>
              <a:t>što</a:t>
            </a:r>
            <a:r>
              <a:rPr lang="en-US" sz="3200" b="1" dirty="0"/>
              <a:t> </a:t>
            </a:r>
            <a:r>
              <a:rPr lang="en-US" sz="3200" b="1" dirty="0" err="1"/>
              <a:t>brže</a:t>
            </a:r>
            <a:r>
              <a:rPr lang="en-US" sz="3200" b="1" dirty="0"/>
              <a:t> </a:t>
            </a:r>
            <a:r>
              <a:rPr lang="en-US" sz="3200" b="1" dirty="0" err="1"/>
              <a:t>stvaranje</a:t>
            </a:r>
            <a:r>
              <a:rPr lang="en-US" sz="3200" b="1" dirty="0"/>
              <a:t> </a:t>
            </a:r>
            <a:r>
              <a:rPr lang="en-US" sz="3200" b="1" dirty="0" err="1"/>
              <a:t>osnovnih</a:t>
            </a:r>
            <a:r>
              <a:rPr lang="en-US" sz="3200" b="1" dirty="0"/>
              <a:t> </a:t>
            </a:r>
            <a:r>
              <a:rPr lang="en-US" sz="3200" b="1" dirty="0" err="1"/>
              <a:t>uslova</a:t>
            </a:r>
            <a:r>
              <a:rPr lang="en-US" sz="3200" b="1" dirty="0"/>
              <a:t> za </a:t>
            </a:r>
            <a:r>
              <a:rPr lang="en-US" sz="3200" b="1" dirty="0" err="1"/>
              <a:t>normalizaciju</a:t>
            </a:r>
            <a:r>
              <a:rPr lang="en-US" sz="3200" b="1" dirty="0"/>
              <a:t> </a:t>
            </a:r>
            <a:r>
              <a:rPr lang="en-US" sz="3200" b="1" dirty="0" err="1"/>
              <a:t>života</a:t>
            </a:r>
            <a:r>
              <a:rPr lang="en-US" sz="3200" b="1" dirty="0"/>
              <a:t> na </a:t>
            </a:r>
            <a:r>
              <a:rPr lang="en-US" sz="3200" b="1" dirty="0" err="1"/>
              <a:t>području</a:t>
            </a:r>
            <a:r>
              <a:rPr lang="en-US" sz="3200" b="1" dirty="0"/>
              <a:t> </a:t>
            </a:r>
            <a:r>
              <a:rPr lang="en-US" sz="3200" b="1" dirty="0" err="1"/>
              <a:t>pogođenom</a:t>
            </a:r>
            <a:r>
              <a:rPr lang="en-US" sz="3200" b="1" dirty="0"/>
              <a:t> </a:t>
            </a:r>
            <a:r>
              <a:rPr lang="en-US" sz="3200" b="1" dirty="0" err="1"/>
              <a:t>poplavom</a:t>
            </a:r>
            <a:r>
              <a:rPr lang="en-US" sz="3200" b="1" dirty="0"/>
              <a:t>,</a:t>
            </a:r>
          </a:p>
          <a:p>
            <a:pPr algn="ctr"/>
            <a:endParaRPr lang="en-US" sz="3200" b="1" dirty="0"/>
          </a:p>
          <a:p>
            <a:pPr algn="ctr"/>
            <a:r>
              <a:rPr lang="en-US" sz="3200" b="1" dirty="0"/>
              <a:t>- </a:t>
            </a:r>
            <a:r>
              <a:rPr lang="en-US" sz="3200" b="1" dirty="0" err="1"/>
              <a:t>provjera</a:t>
            </a:r>
            <a:r>
              <a:rPr lang="en-US" sz="3200" b="1" dirty="0"/>
              <a:t> </a:t>
            </a:r>
            <a:r>
              <a:rPr lang="en-US" sz="3200" b="1" dirty="0" err="1"/>
              <a:t>predloženih</a:t>
            </a:r>
            <a:r>
              <a:rPr lang="en-US" sz="3200" b="1" dirty="0"/>
              <a:t> </a:t>
            </a:r>
            <a:r>
              <a:rPr lang="en-US" sz="3200" b="1" dirty="0" err="1"/>
              <a:t>rješenja</a:t>
            </a:r>
            <a:r>
              <a:rPr lang="en-US" sz="3200" b="1" dirty="0"/>
              <a:t> u </a:t>
            </a:r>
            <a:r>
              <a:rPr lang="en-US" sz="3200" b="1" dirty="0" err="1"/>
              <a:t>praksi</a:t>
            </a:r>
            <a:r>
              <a:rPr lang="en-US" sz="3200" b="1" dirty="0"/>
              <a:t> i </a:t>
            </a:r>
            <a:r>
              <a:rPr lang="en-US" sz="3200" b="1" dirty="0" err="1"/>
              <a:t>stalno</a:t>
            </a:r>
            <a:r>
              <a:rPr lang="en-US" sz="3200" b="1" dirty="0"/>
              <a:t> </a:t>
            </a:r>
            <a:r>
              <a:rPr lang="en-US" sz="3200" b="1" dirty="0" err="1"/>
              <a:t>prilagođavanje</a:t>
            </a:r>
            <a:r>
              <a:rPr lang="en-US" sz="3200" b="1" dirty="0"/>
              <a:t>/</a:t>
            </a:r>
            <a:r>
              <a:rPr lang="en-US" sz="3200" b="1" dirty="0" err="1"/>
              <a:t>revizija</a:t>
            </a:r>
            <a:r>
              <a:rPr lang="en-US" sz="3200" b="1" dirty="0"/>
              <a:t>.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1917911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246" y="1101969"/>
            <a:ext cx="5040923" cy="4548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28431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168E888-613C-4883-A7EC-08BA5938B7EB}"/>
              </a:ext>
            </a:extLst>
          </p:cNvPr>
          <p:cNvSpPr/>
          <p:nvPr/>
        </p:nvSpPr>
        <p:spPr>
          <a:xfrm>
            <a:off x="-424572" y="342062"/>
            <a:ext cx="122631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PLAN KRIZNOG KOMUNICIRANJA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61AFA7-4C83-41A6-8E13-1D5ED4B38397}"/>
              </a:ext>
            </a:extLst>
          </p:cNvPr>
          <p:cNvSpPr/>
          <p:nvPr/>
        </p:nvSpPr>
        <p:spPr>
          <a:xfrm>
            <a:off x="340659" y="1284692"/>
            <a:ext cx="1194098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Plan </a:t>
            </a:r>
            <a:r>
              <a:rPr lang="en-US" sz="3200" dirty="0" err="1"/>
              <a:t>kriznog</a:t>
            </a:r>
            <a:r>
              <a:rPr lang="en-US" sz="3200" dirty="0"/>
              <a:t> </a:t>
            </a:r>
            <a:r>
              <a:rPr lang="en-US" sz="3200" dirty="0" err="1"/>
              <a:t>komuniciranja</a:t>
            </a:r>
            <a:r>
              <a:rPr lang="en-US" sz="3200" dirty="0"/>
              <a:t> je </a:t>
            </a:r>
            <a:r>
              <a:rPr lang="en-US" sz="3200" dirty="0" err="1"/>
              <a:t>jedan</a:t>
            </a:r>
            <a:r>
              <a:rPr lang="en-US" sz="3200" dirty="0"/>
              <a:t> od </a:t>
            </a:r>
            <a:r>
              <a:rPr lang="en-US" sz="3200" dirty="0" err="1"/>
              <a:t>osnovnih</a:t>
            </a:r>
            <a:r>
              <a:rPr lang="en-US" sz="3200" dirty="0"/>
              <a:t> </a:t>
            </a:r>
            <a:r>
              <a:rPr lang="en-US" sz="3200" dirty="0" err="1"/>
              <a:t>planova</a:t>
            </a:r>
            <a:r>
              <a:rPr lang="en-US" sz="3200" dirty="0"/>
              <a:t> za </a:t>
            </a:r>
            <a:r>
              <a:rPr lang="en-US" sz="3200" dirty="0" err="1"/>
              <a:t>realizacju</a:t>
            </a:r>
            <a:r>
              <a:rPr lang="en-US" sz="3200" dirty="0"/>
              <a:t> </a:t>
            </a:r>
            <a:r>
              <a:rPr lang="en-US" sz="3200" dirty="0" err="1"/>
              <a:t>aktivnosti</a:t>
            </a:r>
            <a:r>
              <a:rPr lang="en-US" sz="3200" dirty="0"/>
              <a:t> </a:t>
            </a:r>
            <a:r>
              <a:rPr lang="en-US" sz="3200" dirty="0" err="1"/>
              <a:t>tokom</a:t>
            </a:r>
            <a:r>
              <a:rPr lang="en-US" sz="3200" dirty="0"/>
              <a:t> </a:t>
            </a:r>
            <a:r>
              <a:rPr lang="en-US" sz="3200" dirty="0" err="1"/>
              <a:t>vanrende</a:t>
            </a:r>
            <a:r>
              <a:rPr lang="en-US" sz="3200" dirty="0"/>
              <a:t> </a:t>
            </a:r>
            <a:r>
              <a:rPr lang="en-US" sz="3200" dirty="0" err="1"/>
              <a:t>situacije</a:t>
            </a:r>
            <a:r>
              <a:rPr lang="en-US" sz="3200" dirty="0"/>
              <a:t>. </a:t>
            </a:r>
          </a:p>
          <a:p>
            <a:endParaRPr lang="en-US" sz="3200" dirty="0"/>
          </a:p>
          <a:p>
            <a:r>
              <a:rPr lang="en-US" sz="3200" dirty="0"/>
              <a:t>Za </a:t>
            </a:r>
            <a:r>
              <a:rPr lang="en-US" sz="3200" dirty="0" err="1"/>
              <a:t>potrebe</a:t>
            </a:r>
            <a:r>
              <a:rPr lang="en-US" sz="3200" dirty="0"/>
              <a:t> </a:t>
            </a:r>
            <a:r>
              <a:rPr lang="en-US" sz="3200" dirty="0" err="1"/>
              <a:t>realizacije</a:t>
            </a:r>
            <a:r>
              <a:rPr lang="en-US" sz="3200" dirty="0"/>
              <a:t> </a:t>
            </a:r>
            <a:r>
              <a:rPr lang="en-US" sz="3200" dirty="0" err="1"/>
              <a:t>ovog</a:t>
            </a:r>
            <a:r>
              <a:rPr lang="en-US" sz="3200" dirty="0"/>
              <a:t> plana </a:t>
            </a:r>
            <a:r>
              <a:rPr lang="en-US" sz="3200" dirty="0" err="1"/>
              <a:t>potrebno</a:t>
            </a:r>
            <a:r>
              <a:rPr lang="en-US" sz="3200" dirty="0"/>
              <a:t> je </a:t>
            </a:r>
            <a:r>
              <a:rPr lang="en-US" sz="3200" dirty="0" err="1"/>
              <a:t>formirati</a:t>
            </a:r>
            <a:r>
              <a:rPr lang="en-US" sz="3200" dirty="0"/>
              <a:t> i </a:t>
            </a:r>
            <a:r>
              <a:rPr lang="en-US" sz="3200" dirty="0" err="1"/>
              <a:t>tim</a:t>
            </a:r>
            <a:r>
              <a:rPr lang="en-US" sz="3200" dirty="0"/>
              <a:t> za </a:t>
            </a:r>
            <a:r>
              <a:rPr lang="en-US" sz="3200" dirty="0" err="1"/>
              <a:t>krizno</a:t>
            </a:r>
            <a:r>
              <a:rPr lang="en-US" sz="3200" dirty="0"/>
              <a:t> </a:t>
            </a:r>
            <a:r>
              <a:rPr lang="en-US" sz="3200" dirty="0" err="1"/>
              <a:t>komuniciranje</a:t>
            </a:r>
            <a:r>
              <a:rPr lang="en-US" sz="3200" dirty="0"/>
              <a:t> </a:t>
            </a:r>
            <a:r>
              <a:rPr lang="en-US" sz="3200" dirty="0" err="1"/>
              <a:t>koji</a:t>
            </a:r>
            <a:r>
              <a:rPr lang="en-US" sz="3200" dirty="0"/>
              <a:t> se </a:t>
            </a:r>
            <a:r>
              <a:rPr lang="en-US" sz="3200" dirty="0" err="1"/>
              <a:t>satoji</a:t>
            </a:r>
            <a:r>
              <a:rPr lang="en-US" sz="3200" dirty="0"/>
              <a:t> od </a:t>
            </a:r>
            <a:r>
              <a:rPr lang="en-US" sz="3200" dirty="0" err="1"/>
              <a:t>najvažnih</a:t>
            </a:r>
            <a:r>
              <a:rPr lang="en-US" sz="3200" dirty="0"/>
              <a:t> </a:t>
            </a:r>
            <a:r>
              <a:rPr lang="en-US" sz="3200" dirty="0" err="1"/>
              <a:t>lica</a:t>
            </a:r>
            <a:r>
              <a:rPr lang="en-US" sz="3200" dirty="0"/>
              <a:t> u </a:t>
            </a:r>
            <a:r>
              <a:rPr lang="en-US" sz="3200" dirty="0" err="1"/>
              <a:t>strukturi</a:t>
            </a:r>
            <a:r>
              <a:rPr lang="en-US" sz="3200" dirty="0"/>
              <a:t> </a:t>
            </a:r>
            <a:r>
              <a:rPr lang="en-US" sz="3200" dirty="0" err="1"/>
              <a:t>upravljanja</a:t>
            </a:r>
            <a:r>
              <a:rPr lang="en-US" sz="3200" dirty="0"/>
              <a:t> </a:t>
            </a:r>
            <a:r>
              <a:rPr lang="en-US" sz="3200" dirty="0" err="1"/>
              <a:t>vanrednom</a:t>
            </a:r>
            <a:r>
              <a:rPr lang="en-US" sz="3200" dirty="0"/>
              <a:t> </a:t>
            </a:r>
            <a:r>
              <a:rPr lang="en-US" sz="3200" dirty="0" err="1"/>
              <a:t>situacijom</a:t>
            </a:r>
            <a:r>
              <a:rPr lang="en-US" sz="3200" dirty="0"/>
              <a:t> a </a:t>
            </a:r>
            <a:r>
              <a:rPr lang="en-US" sz="3200" dirty="0" err="1"/>
              <a:t>koji</a:t>
            </a:r>
            <a:r>
              <a:rPr lang="en-US" sz="3200" dirty="0"/>
              <a:t> </a:t>
            </a:r>
            <a:r>
              <a:rPr lang="en-US" sz="3200" dirty="0" err="1"/>
              <a:t>mogu</a:t>
            </a:r>
            <a:r>
              <a:rPr lang="en-US" sz="3200" dirty="0"/>
              <a:t> </a:t>
            </a:r>
            <a:r>
              <a:rPr lang="en-US" sz="3200" dirty="0" err="1"/>
              <a:t>odgovoriti</a:t>
            </a:r>
            <a:r>
              <a:rPr lang="en-US" sz="3200" dirty="0"/>
              <a:t> na </a:t>
            </a:r>
            <a:r>
              <a:rPr lang="en-US" sz="3200" dirty="0" err="1"/>
              <a:t>izazove</a:t>
            </a:r>
            <a:r>
              <a:rPr lang="en-US" sz="3200" dirty="0"/>
              <a:t> </a:t>
            </a:r>
            <a:r>
              <a:rPr lang="en-US" sz="3200" dirty="0" err="1"/>
              <a:t>koje</a:t>
            </a:r>
            <a:r>
              <a:rPr lang="en-US" sz="3200" dirty="0"/>
              <a:t> </a:t>
            </a:r>
            <a:r>
              <a:rPr lang="en-US" sz="3200" dirty="0" err="1"/>
              <a:t>postavlja</a:t>
            </a:r>
            <a:r>
              <a:rPr lang="en-US" sz="3200" dirty="0"/>
              <a:t> </a:t>
            </a:r>
            <a:r>
              <a:rPr lang="en-US" sz="3200" dirty="0" err="1"/>
              <a:t>vanredna</a:t>
            </a:r>
            <a:r>
              <a:rPr lang="en-US" sz="3200" dirty="0"/>
              <a:t> </a:t>
            </a:r>
            <a:r>
              <a:rPr lang="en-US" sz="3200" dirty="0" err="1"/>
              <a:t>situacija</a:t>
            </a:r>
            <a:r>
              <a:rPr 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944121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6658566-49D3-4D4B-8AD2-6225E18960A6}"/>
              </a:ext>
            </a:extLst>
          </p:cNvPr>
          <p:cNvSpPr/>
          <p:nvPr/>
        </p:nvSpPr>
        <p:spPr>
          <a:xfrm>
            <a:off x="1258957" y="296359"/>
            <a:ext cx="9806608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/>
              <a:t>Ciljevi</a:t>
            </a:r>
            <a:r>
              <a:rPr lang="en-US" sz="3200" dirty="0"/>
              <a:t> </a:t>
            </a:r>
            <a:r>
              <a:rPr lang="en-US" sz="3200" dirty="0" err="1"/>
              <a:t>kriznog</a:t>
            </a:r>
            <a:r>
              <a:rPr lang="en-US" sz="3200" dirty="0"/>
              <a:t> </a:t>
            </a:r>
            <a:r>
              <a:rPr lang="en-US" sz="3200" dirty="0" err="1"/>
              <a:t>komuniciranja</a:t>
            </a:r>
            <a:r>
              <a:rPr lang="en-US" sz="3200" dirty="0"/>
              <a:t>:</a:t>
            </a:r>
          </a:p>
          <a:p>
            <a:endParaRPr lang="en-US" sz="3200" dirty="0"/>
          </a:p>
          <a:p>
            <a:r>
              <a:rPr lang="en-US" sz="3200" dirty="0"/>
              <a:t>-	</a:t>
            </a:r>
            <a:r>
              <a:rPr lang="en-US" sz="3200" dirty="0" err="1"/>
              <a:t>definisanje</a:t>
            </a:r>
            <a:r>
              <a:rPr lang="en-US" sz="3200" dirty="0"/>
              <a:t> </a:t>
            </a:r>
            <a:r>
              <a:rPr lang="en-US" sz="3200" dirty="0" err="1"/>
              <a:t>situacija</a:t>
            </a:r>
            <a:r>
              <a:rPr lang="en-US" sz="3200" dirty="0"/>
              <a:t> na </a:t>
            </a:r>
            <a:r>
              <a:rPr lang="en-US" sz="3200" dirty="0" err="1"/>
              <a:t>teritoriji</a:t>
            </a:r>
            <a:r>
              <a:rPr lang="en-US" sz="3200" dirty="0"/>
              <a:t> </a:t>
            </a:r>
            <a:r>
              <a:rPr lang="en-US" sz="3200" dirty="0" err="1"/>
              <a:t>Grada</a:t>
            </a:r>
            <a:r>
              <a:rPr lang="en-US" sz="3200" dirty="0"/>
              <a:t>,</a:t>
            </a:r>
          </a:p>
          <a:p>
            <a:r>
              <a:rPr lang="en-US" sz="3200" dirty="0"/>
              <a:t>-	</a:t>
            </a:r>
            <a:r>
              <a:rPr lang="en-US" sz="3200" dirty="0" err="1"/>
              <a:t>definisanje</a:t>
            </a:r>
            <a:r>
              <a:rPr lang="en-US" sz="3200" dirty="0"/>
              <a:t> </a:t>
            </a:r>
            <a:r>
              <a:rPr lang="en-US" sz="3200" dirty="0" err="1"/>
              <a:t>tima</a:t>
            </a:r>
            <a:r>
              <a:rPr lang="en-US" sz="3200" dirty="0"/>
              <a:t> i </a:t>
            </a:r>
            <a:r>
              <a:rPr lang="en-US" sz="3200" dirty="0" err="1"/>
              <a:t>pojedinaca</a:t>
            </a:r>
            <a:r>
              <a:rPr lang="en-US" sz="3200" dirty="0"/>
              <a:t> za </a:t>
            </a:r>
            <a:r>
              <a:rPr lang="en-US" sz="3200" dirty="0" err="1"/>
              <a:t>realizaciju</a:t>
            </a:r>
            <a:r>
              <a:rPr lang="en-US" sz="3200" dirty="0"/>
              <a:t> i </a:t>
            </a:r>
            <a:r>
              <a:rPr lang="en-US" sz="3200" dirty="0" err="1"/>
              <a:t>provođenje</a:t>
            </a:r>
            <a:r>
              <a:rPr lang="en-US" sz="3200" dirty="0"/>
              <a:t> plana </a:t>
            </a:r>
            <a:r>
              <a:rPr lang="en-US" sz="3200" dirty="0" err="1"/>
              <a:t>kriznog</a:t>
            </a:r>
            <a:r>
              <a:rPr lang="en-US" sz="3200" dirty="0"/>
              <a:t> </a:t>
            </a:r>
            <a:r>
              <a:rPr lang="en-US" sz="3200" dirty="0" err="1"/>
              <a:t>komuniciranja</a:t>
            </a:r>
            <a:r>
              <a:rPr lang="en-US" sz="3200" dirty="0"/>
              <a:t>,</a:t>
            </a:r>
          </a:p>
          <a:p>
            <a:r>
              <a:rPr lang="en-US" sz="3200" dirty="0"/>
              <a:t>-	</a:t>
            </a:r>
            <a:r>
              <a:rPr lang="en-US" sz="3200" dirty="0" err="1"/>
              <a:t>definisati</a:t>
            </a:r>
            <a:r>
              <a:rPr lang="en-US" sz="3200" dirty="0"/>
              <a:t> </a:t>
            </a:r>
            <a:r>
              <a:rPr lang="en-US" sz="3200" dirty="0" err="1"/>
              <a:t>jasne</a:t>
            </a:r>
            <a:r>
              <a:rPr lang="en-US" sz="3200" dirty="0"/>
              <a:t>, </a:t>
            </a:r>
            <a:r>
              <a:rPr lang="en-US" sz="3200" dirty="0" err="1"/>
              <a:t>stalne</a:t>
            </a:r>
            <a:r>
              <a:rPr lang="en-US" sz="3200" dirty="0"/>
              <a:t> i </a:t>
            </a:r>
            <a:r>
              <a:rPr lang="en-US" sz="3200" dirty="0" err="1"/>
              <a:t>standardne</a:t>
            </a:r>
            <a:r>
              <a:rPr lang="en-US" sz="3200" dirty="0"/>
              <a:t> procedure i </a:t>
            </a:r>
            <a:r>
              <a:rPr lang="en-US" sz="3200" dirty="0" err="1"/>
              <a:t>aktivnosti</a:t>
            </a:r>
            <a:r>
              <a:rPr lang="en-US" sz="3200" dirty="0"/>
              <a:t> u </a:t>
            </a:r>
            <a:r>
              <a:rPr lang="en-US" sz="3200" dirty="0" err="1"/>
              <a:t>slučaju</a:t>
            </a:r>
            <a:r>
              <a:rPr lang="en-US" sz="3200" dirty="0"/>
              <a:t> </a:t>
            </a:r>
            <a:r>
              <a:rPr lang="en-US" sz="3200" dirty="0" err="1"/>
              <a:t>vanrende</a:t>
            </a:r>
            <a:r>
              <a:rPr lang="en-US" sz="3200" dirty="0"/>
              <a:t> </a:t>
            </a:r>
            <a:r>
              <a:rPr lang="en-US" sz="3200" dirty="0" err="1"/>
              <a:t>situacije</a:t>
            </a:r>
            <a:r>
              <a:rPr lang="en-US" sz="3200" dirty="0"/>
              <a:t>,</a:t>
            </a:r>
          </a:p>
          <a:p>
            <a:r>
              <a:rPr lang="en-US" sz="3200" dirty="0"/>
              <a:t>-	</a:t>
            </a:r>
            <a:r>
              <a:rPr lang="en-US" sz="3200" dirty="0" err="1"/>
              <a:t>uspostavljanje</a:t>
            </a:r>
            <a:r>
              <a:rPr lang="en-US" sz="3200" dirty="0"/>
              <a:t> </a:t>
            </a:r>
            <a:r>
              <a:rPr lang="en-US" sz="3200" dirty="0" err="1"/>
              <a:t>otvorene</a:t>
            </a:r>
            <a:r>
              <a:rPr lang="en-US" sz="3200" dirty="0"/>
              <a:t>, </a:t>
            </a:r>
            <a:r>
              <a:rPr lang="en-US" sz="3200" dirty="0" err="1"/>
              <a:t>istinite</a:t>
            </a:r>
            <a:r>
              <a:rPr lang="en-US" sz="3200" dirty="0"/>
              <a:t> i </a:t>
            </a:r>
            <a:r>
              <a:rPr lang="en-US" sz="3200" dirty="0" err="1"/>
              <a:t>potpune</a:t>
            </a:r>
            <a:r>
              <a:rPr lang="en-US" sz="3200" dirty="0"/>
              <a:t> </a:t>
            </a:r>
            <a:r>
              <a:rPr lang="en-US" sz="3200" dirty="0" err="1"/>
              <a:t>komunikacije</a:t>
            </a:r>
            <a:r>
              <a:rPr lang="en-US" sz="3200" dirty="0"/>
              <a:t> </a:t>
            </a:r>
            <a:r>
              <a:rPr lang="en-US" sz="3200" dirty="0" err="1"/>
              <a:t>sa</a:t>
            </a:r>
            <a:r>
              <a:rPr lang="en-US" sz="3200" dirty="0"/>
              <a:t> </a:t>
            </a:r>
            <a:r>
              <a:rPr lang="en-US" sz="3200" dirty="0" err="1"/>
              <a:t>javnostima</a:t>
            </a:r>
            <a:r>
              <a:rPr lang="en-US" sz="3200" dirty="0"/>
              <a:t>,</a:t>
            </a:r>
          </a:p>
          <a:p>
            <a:r>
              <a:rPr lang="en-US" sz="3200" dirty="0"/>
              <a:t>-	</a:t>
            </a:r>
            <a:r>
              <a:rPr lang="en-US" sz="3200" dirty="0" err="1"/>
              <a:t>minimizovanje</a:t>
            </a:r>
            <a:r>
              <a:rPr lang="en-US" sz="3200" dirty="0"/>
              <a:t> </a:t>
            </a:r>
            <a:r>
              <a:rPr lang="en-US" sz="3200" dirty="0" err="1"/>
              <a:t>uzroka</a:t>
            </a:r>
            <a:r>
              <a:rPr lang="en-US" sz="3200" dirty="0"/>
              <a:t>  </a:t>
            </a:r>
            <a:r>
              <a:rPr lang="en-US" sz="3200" dirty="0" err="1"/>
              <a:t>vanredne</a:t>
            </a:r>
            <a:r>
              <a:rPr lang="en-US" sz="3200" dirty="0"/>
              <a:t> </a:t>
            </a:r>
            <a:r>
              <a:rPr lang="en-US" sz="3200" dirty="0" err="1"/>
              <a:t>situacije</a:t>
            </a:r>
            <a:r>
              <a:rPr lang="en-US" sz="3200" dirty="0"/>
              <a:t> i</a:t>
            </a:r>
          </a:p>
          <a:p>
            <a:r>
              <a:rPr lang="en-US" sz="3200" dirty="0"/>
              <a:t>-	</a:t>
            </a:r>
            <a:r>
              <a:rPr lang="en-US" sz="3200" dirty="0" err="1"/>
              <a:t>očuvanje</a:t>
            </a:r>
            <a:r>
              <a:rPr lang="en-US" sz="3200" dirty="0"/>
              <a:t> </a:t>
            </a:r>
            <a:r>
              <a:rPr lang="en-US" sz="3200" dirty="0" err="1"/>
              <a:t>integriteta</a:t>
            </a:r>
            <a:r>
              <a:rPr lang="en-US" sz="3200" dirty="0"/>
              <a:t> </a:t>
            </a:r>
            <a:r>
              <a:rPr lang="en-US" sz="3200" dirty="0" err="1"/>
              <a:t>Gradskog</a:t>
            </a:r>
            <a:r>
              <a:rPr lang="en-US" sz="3200" dirty="0"/>
              <a:t> </a:t>
            </a:r>
            <a:r>
              <a:rPr lang="en-US" sz="3200" dirty="0" err="1"/>
              <a:t>štaba</a:t>
            </a:r>
            <a:r>
              <a:rPr lang="en-US" sz="3200" dirty="0"/>
              <a:t> za </a:t>
            </a:r>
            <a:r>
              <a:rPr lang="en-US" sz="3200" dirty="0" err="1"/>
              <a:t>vanredne</a:t>
            </a:r>
            <a:r>
              <a:rPr lang="en-US" sz="3200" dirty="0"/>
              <a:t> </a:t>
            </a:r>
            <a:r>
              <a:rPr lang="en-US" sz="3200" dirty="0" err="1"/>
              <a:t>situacije</a:t>
            </a:r>
            <a:r>
              <a:rPr lang="en-US" sz="3200" dirty="0"/>
              <a:t> i </a:t>
            </a:r>
            <a:r>
              <a:rPr lang="en-US" sz="3200" dirty="0" err="1"/>
              <a:t>rukovodstva</a:t>
            </a:r>
            <a:r>
              <a:rPr lang="en-US" sz="3200" dirty="0"/>
              <a:t> </a:t>
            </a:r>
            <a:r>
              <a:rPr lang="en-US" sz="3200" dirty="0" err="1"/>
              <a:t>Grada</a:t>
            </a:r>
            <a:r>
              <a:rPr lang="en-US" sz="3200" dirty="0"/>
              <a:t> Gradiška.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00739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24F72F-0682-4638-8A1F-81933AB73355}"/>
              </a:ext>
            </a:extLst>
          </p:cNvPr>
          <p:cNvSpPr/>
          <p:nvPr/>
        </p:nvSpPr>
        <p:spPr>
          <a:xfrm>
            <a:off x="89648" y="107576"/>
            <a:ext cx="12102352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/>
              <a:t>Način</a:t>
            </a:r>
            <a:r>
              <a:rPr lang="en-US" sz="3200" b="1" dirty="0"/>
              <a:t> </a:t>
            </a:r>
            <a:r>
              <a:rPr lang="en-US" sz="3200" b="1" dirty="0" err="1"/>
              <a:t>komuniciranja</a:t>
            </a:r>
            <a:r>
              <a:rPr lang="en-US" sz="3200" b="1" dirty="0"/>
              <a:t> u </a:t>
            </a:r>
            <a:r>
              <a:rPr lang="en-US" sz="3200" b="1" dirty="0" err="1"/>
              <a:t>vrijeme</a:t>
            </a:r>
            <a:r>
              <a:rPr lang="en-US" sz="3200" b="1" dirty="0"/>
              <a:t> </a:t>
            </a:r>
            <a:r>
              <a:rPr lang="en-US" sz="3200" b="1" dirty="0" err="1"/>
              <a:t>trajanja</a:t>
            </a:r>
            <a:r>
              <a:rPr lang="en-US" sz="3200" b="1" dirty="0"/>
              <a:t> </a:t>
            </a:r>
            <a:r>
              <a:rPr lang="en-US" sz="3200" b="1" dirty="0" err="1"/>
              <a:t>vanredne</a:t>
            </a:r>
            <a:r>
              <a:rPr lang="en-US" sz="3200" b="1" dirty="0"/>
              <a:t> </a:t>
            </a:r>
            <a:r>
              <a:rPr lang="en-US" sz="3200" b="1" dirty="0" err="1"/>
              <a:t>situacije</a:t>
            </a:r>
            <a:endParaRPr lang="en-US" sz="3200" b="1" dirty="0"/>
          </a:p>
          <a:p>
            <a:pPr algn="ctr"/>
            <a:endParaRPr lang="en-US" sz="3200" b="1" dirty="0"/>
          </a:p>
          <a:p>
            <a:pPr algn="ctr"/>
            <a:r>
              <a:rPr lang="en-US" sz="3200" b="1" dirty="0" err="1"/>
              <a:t>Prilikom</a:t>
            </a:r>
            <a:r>
              <a:rPr lang="en-US" sz="3200" b="1" dirty="0"/>
              <a:t> </a:t>
            </a:r>
            <a:r>
              <a:rPr lang="en-US" sz="3200" b="1" dirty="0" err="1"/>
              <a:t>komuniciranja</a:t>
            </a:r>
            <a:r>
              <a:rPr lang="en-US" sz="3200" b="1" dirty="0"/>
              <a:t> </a:t>
            </a:r>
            <a:r>
              <a:rPr lang="en-US" sz="3200" b="1" dirty="0" err="1"/>
              <a:t>tokom</a:t>
            </a:r>
            <a:r>
              <a:rPr lang="en-US" sz="3200" b="1" dirty="0"/>
              <a:t> </a:t>
            </a:r>
            <a:r>
              <a:rPr lang="en-US" sz="3200" b="1" dirty="0" err="1"/>
              <a:t>trajanja</a:t>
            </a:r>
            <a:r>
              <a:rPr lang="en-US" sz="3200" b="1" dirty="0"/>
              <a:t> </a:t>
            </a:r>
            <a:r>
              <a:rPr lang="en-US" sz="3200" b="1" dirty="0" err="1"/>
              <a:t>prirodne</a:t>
            </a:r>
            <a:r>
              <a:rPr lang="en-US" sz="3200" b="1" dirty="0"/>
              <a:t> </a:t>
            </a:r>
            <a:r>
              <a:rPr lang="en-US" sz="3200" b="1" dirty="0" err="1"/>
              <a:t>ili</a:t>
            </a:r>
            <a:r>
              <a:rPr lang="en-US" sz="3200" b="1" dirty="0"/>
              <a:t> </a:t>
            </a:r>
            <a:r>
              <a:rPr lang="en-US" sz="3200" b="1" dirty="0" err="1"/>
              <a:t>druge</a:t>
            </a:r>
            <a:r>
              <a:rPr lang="en-US" sz="3200" b="1" dirty="0"/>
              <a:t> </a:t>
            </a:r>
            <a:r>
              <a:rPr lang="en-US" sz="3200" b="1" dirty="0" err="1"/>
              <a:t>nesreće</a:t>
            </a:r>
            <a:r>
              <a:rPr lang="en-US" sz="3200" b="1" dirty="0"/>
              <a:t> </a:t>
            </a:r>
            <a:r>
              <a:rPr lang="en-US" sz="3200" b="1" dirty="0" err="1"/>
              <a:t>valja</a:t>
            </a:r>
            <a:r>
              <a:rPr lang="en-US" sz="3200" b="1" dirty="0"/>
              <a:t> </a:t>
            </a:r>
            <a:r>
              <a:rPr lang="en-US" sz="3200" b="1" dirty="0" err="1"/>
              <a:t>poštovati</a:t>
            </a:r>
            <a:r>
              <a:rPr lang="en-US" sz="3200" b="1" dirty="0"/>
              <a:t> tri  </a:t>
            </a:r>
            <a:r>
              <a:rPr lang="en-US" sz="3200" b="1" dirty="0" err="1"/>
              <a:t>ključna</a:t>
            </a:r>
            <a:r>
              <a:rPr lang="en-US" sz="3200" b="1" dirty="0"/>
              <a:t> </a:t>
            </a:r>
            <a:r>
              <a:rPr lang="en-US" sz="3200" b="1" dirty="0" err="1"/>
              <a:t>pitanja</a:t>
            </a:r>
            <a:r>
              <a:rPr lang="en-US" sz="3200" b="1" dirty="0"/>
              <a:t>:</a:t>
            </a:r>
          </a:p>
          <a:p>
            <a:pPr algn="ctr"/>
            <a:r>
              <a:rPr lang="en-US" sz="3200" b="1" dirty="0"/>
              <a:t>1) </a:t>
            </a:r>
            <a:r>
              <a:rPr lang="en-US" sz="3200" b="1" dirty="0" err="1"/>
              <a:t>Šta</a:t>
            </a:r>
            <a:r>
              <a:rPr lang="en-US" sz="3200" b="1" dirty="0"/>
              <a:t> se </a:t>
            </a:r>
            <a:r>
              <a:rPr lang="en-US" sz="3200" b="1" dirty="0" err="1"/>
              <a:t>dogodilo</a:t>
            </a:r>
            <a:r>
              <a:rPr lang="en-US" sz="3200" b="1" dirty="0"/>
              <a:t>?</a:t>
            </a:r>
          </a:p>
          <a:p>
            <a:pPr algn="ctr"/>
            <a:r>
              <a:rPr lang="en-US" sz="3200" b="1" dirty="0" err="1"/>
              <a:t>Medijima</a:t>
            </a:r>
            <a:r>
              <a:rPr lang="en-US" sz="3200" b="1" dirty="0"/>
              <a:t> se mora </a:t>
            </a:r>
            <a:r>
              <a:rPr lang="en-US" sz="3200" b="1" dirty="0" err="1"/>
              <a:t>reći</a:t>
            </a:r>
            <a:r>
              <a:rPr lang="en-US" sz="3200" b="1" dirty="0"/>
              <a:t> </a:t>
            </a:r>
            <a:r>
              <a:rPr lang="en-US" sz="3200" b="1" dirty="0" err="1"/>
              <a:t>istina</a:t>
            </a:r>
            <a:r>
              <a:rPr lang="en-US" sz="3200" b="1" dirty="0"/>
              <a:t> o tome </a:t>
            </a:r>
            <a:r>
              <a:rPr lang="en-US" sz="3200" b="1" dirty="0" err="1"/>
              <a:t>šta</a:t>
            </a:r>
            <a:r>
              <a:rPr lang="en-US" sz="3200" b="1" dirty="0"/>
              <a:t> se </a:t>
            </a:r>
            <a:r>
              <a:rPr lang="en-US" sz="3200" b="1" dirty="0" err="1"/>
              <a:t>dogodilo</a:t>
            </a:r>
            <a:r>
              <a:rPr lang="en-US" sz="3200" b="1" dirty="0"/>
              <a:t> i </a:t>
            </a:r>
            <a:r>
              <a:rPr lang="en-US" sz="3200" b="1" dirty="0" err="1"/>
              <a:t>šta</a:t>
            </a:r>
            <a:r>
              <a:rPr lang="en-US" sz="3200" b="1" dirty="0"/>
              <a:t> je </a:t>
            </a:r>
            <a:r>
              <a:rPr lang="en-US" sz="3200" b="1" dirty="0" err="1"/>
              <a:t>dovelo</a:t>
            </a:r>
            <a:r>
              <a:rPr lang="en-US" sz="3200" b="1" dirty="0"/>
              <a:t> do </a:t>
            </a:r>
            <a:r>
              <a:rPr lang="en-US" sz="3200" b="1" dirty="0" err="1"/>
              <a:t>nesreće</a:t>
            </a:r>
            <a:r>
              <a:rPr lang="en-US" sz="3200" b="1" dirty="0"/>
              <a:t>. </a:t>
            </a:r>
            <a:r>
              <a:rPr lang="en-US" sz="3200" b="1" dirty="0" err="1"/>
              <a:t>Ako</a:t>
            </a:r>
            <a:r>
              <a:rPr lang="en-US" sz="3200" b="1" dirty="0"/>
              <a:t> </a:t>
            </a:r>
            <a:r>
              <a:rPr lang="en-US" sz="3200" b="1" dirty="0" err="1"/>
              <a:t>postoje</a:t>
            </a:r>
            <a:r>
              <a:rPr lang="en-US" sz="3200" b="1" dirty="0"/>
              <a:t> </a:t>
            </a:r>
            <a:r>
              <a:rPr lang="en-US" sz="3200" b="1" dirty="0" err="1"/>
              <a:t>podaci</a:t>
            </a:r>
            <a:r>
              <a:rPr lang="en-US" sz="3200" b="1" dirty="0"/>
              <a:t>, </a:t>
            </a:r>
            <a:r>
              <a:rPr lang="en-US" sz="3200" b="1" dirty="0" err="1"/>
              <a:t>ako</a:t>
            </a:r>
            <a:r>
              <a:rPr lang="en-US" sz="3200" b="1" dirty="0"/>
              <a:t> </a:t>
            </a:r>
            <a:r>
              <a:rPr lang="en-US" sz="3200" b="1" dirty="0" err="1"/>
              <a:t>njihovo</a:t>
            </a:r>
            <a:r>
              <a:rPr lang="en-US" sz="3200" b="1" dirty="0"/>
              <a:t> </a:t>
            </a:r>
            <a:r>
              <a:rPr lang="en-US" sz="3200" b="1" dirty="0" err="1"/>
              <a:t>objavljivanje</a:t>
            </a:r>
            <a:r>
              <a:rPr lang="en-US" sz="3200" b="1" dirty="0"/>
              <a:t> </a:t>
            </a:r>
            <a:r>
              <a:rPr lang="en-US" sz="3200" b="1" dirty="0" err="1"/>
              <a:t>neće</a:t>
            </a:r>
            <a:r>
              <a:rPr lang="en-US" sz="3200" b="1" dirty="0"/>
              <a:t> </a:t>
            </a:r>
            <a:r>
              <a:rPr lang="en-US" sz="3200" b="1" dirty="0" err="1"/>
              <a:t>nikome</a:t>
            </a:r>
            <a:r>
              <a:rPr lang="en-US" sz="3200" b="1" dirty="0"/>
              <a:t> </a:t>
            </a:r>
            <a:r>
              <a:rPr lang="en-US" sz="3200" b="1" dirty="0" err="1"/>
              <a:t>nanijeti</a:t>
            </a:r>
            <a:r>
              <a:rPr lang="en-US" sz="3200" b="1" dirty="0"/>
              <a:t> </a:t>
            </a:r>
            <a:r>
              <a:rPr lang="en-US" sz="3200" b="1" dirty="0" err="1"/>
              <a:t>štetu</a:t>
            </a:r>
            <a:r>
              <a:rPr lang="en-US" sz="3200" b="1" dirty="0"/>
              <a:t>, </a:t>
            </a:r>
            <a:r>
              <a:rPr lang="en-US" sz="3200" b="1" dirty="0" err="1"/>
              <a:t>oni</a:t>
            </a:r>
            <a:r>
              <a:rPr lang="en-US" sz="3200" b="1" dirty="0"/>
              <a:t> se ne </a:t>
            </a:r>
            <a:r>
              <a:rPr lang="en-US" sz="3200" b="1" dirty="0" err="1"/>
              <a:t>smiju</a:t>
            </a:r>
            <a:r>
              <a:rPr lang="en-US" sz="3200" b="1" dirty="0"/>
              <a:t> </a:t>
            </a:r>
            <a:r>
              <a:rPr lang="en-US" sz="3200" b="1" dirty="0" err="1"/>
              <a:t>skrivati</a:t>
            </a:r>
            <a:r>
              <a:rPr lang="en-US" sz="3200" b="1" dirty="0"/>
              <a:t>.</a:t>
            </a:r>
          </a:p>
          <a:p>
            <a:pPr algn="ctr"/>
            <a:r>
              <a:rPr lang="en-US" sz="3200" b="1" dirty="0"/>
              <a:t>2) </a:t>
            </a:r>
            <a:r>
              <a:rPr lang="en-US" sz="3200" b="1" dirty="0" err="1"/>
              <a:t>Šta</a:t>
            </a:r>
            <a:r>
              <a:rPr lang="en-US" sz="3200" b="1" dirty="0"/>
              <a:t> se </a:t>
            </a:r>
            <a:r>
              <a:rPr lang="en-US" sz="3200" b="1" dirty="0" err="1"/>
              <a:t>preduzima</a:t>
            </a:r>
            <a:r>
              <a:rPr lang="en-US" sz="3200" b="1" dirty="0"/>
              <a:t>?</a:t>
            </a:r>
          </a:p>
          <a:p>
            <a:pPr algn="ctr"/>
            <a:r>
              <a:rPr lang="en-US" sz="3200" b="1" dirty="0"/>
              <a:t>U </a:t>
            </a:r>
            <a:r>
              <a:rPr lang="en-US" sz="3200" b="1" dirty="0" err="1"/>
              <a:t>obraćanju</a:t>
            </a:r>
            <a:r>
              <a:rPr lang="en-US" sz="3200" b="1" dirty="0"/>
              <a:t> </a:t>
            </a:r>
            <a:r>
              <a:rPr lang="en-US" sz="3200" b="1" dirty="0" err="1"/>
              <a:t>javnosti</a:t>
            </a:r>
            <a:r>
              <a:rPr lang="en-US" sz="3200" b="1" dirty="0"/>
              <a:t> </a:t>
            </a:r>
            <a:r>
              <a:rPr lang="en-US" sz="3200" b="1" dirty="0" err="1"/>
              <a:t>treba</a:t>
            </a:r>
            <a:r>
              <a:rPr lang="en-US" sz="3200" b="1" dirty="0"/>
              <a:t> </a:t>
            </a:r>
            <a:r>
              <a:rPr lang="en-US" sz="3200" b="1" dirty="0" err="1"/>
              <a:t>reći</a:t>
            </a:r>
            <a:r>
              <a:rPr lang="en-US" sz="3200" b="1" dirty="0"/>
              <a:t> </a:t>
            </a:r>
            <a:r>
              <a:rPr lang="en-US" sz="3200" b="1" dirty="0" err="1"/>
              <a:t>koje</a:t>
            </a:r>
            <a:r>
              <a:rPr lang="en-US" sz="3200" b="1" dirty="0"/>
              <a:t> </a:t>
            </a:r>
            <a:r>
              <a:rPr lang="en-US" sz="3200" b="1" dirty="0" err="1"/>
              <a:t>snage</a:t>
            </a:r>
            <a:r>
              <a:rPr lang="en-US" sz="3200" b="1" dirty="0"/>
              <a:t> je </a:t>
            </a:r>
            <a:r>
              <a:rPr lang="en-US" sz="3200" b="1" dirty="0" err="1"/>
              <a:t>Gradski</a:t>
            </a:r>
            <a:r>
              <a:rPr lang="en-US" sz="3200" b="1" dirty="0"/>
              <a:t> </a:t>
            </a:r>
            <a:r>
              <a:rPr lang="en-US" sz="3200" b="1" dirty="0" err="1"/>
              <a:t>štab</a:t>
            </a:r>
            <a:r>
              <a:rPr lang="en-US" sz="3200" b="1" dirty="0"/>
              <a:t> </a:t>
            </a:r>
            <a:r>
              <a:rPr lang="en-US" sz="3200" b="1" dirty="0" err="1"/>
              <a:t>uključio</a:t>
            </a:r>
            <a:r>
              <a:rPr lang="en-US" sz="3200" b="1" dirty="0"/>
              <a:t> u </a:t>
            </a:r>
            <a:r>
              <a:rPr lang="en-US" sz="3200" b="1" dirty="0" err="1"/>
              <a:t>akcije</a:t>
            </a:r>
            <a:r>
              <a:rPr lang="en-US" sz="3200" b="1" dirty="0"/>
              <a:t> </a:t>
            </a:r>
            <a:r>
              <a:rPr lang="en-US" sz="3200" b="1" dirty="0" err="1"/>
              <a:t>zaštite</a:t>
            </a:r>
            <a:r>
              <a:rPr lang="en-US" sz="3200" b="1" dirty="0"/>
              <a:t> i </a:t>
            </a:r>
            <a:r>
              <a:rPr lang="en-US" sz="3200" b="1" dirty="0" err="1"/>
              <a:t>spašavanja</a:t>
            </a:r>
            <a:r>
              <a:rPr lang="en-US" sz="3200" b="1" dirty="0"/>
              <a:t> </a:t>
            </a:r>
            <a:r>
              <a:rPr lang="en-US" sz="3200" b="1" dirty="0" err="1"/>
              <a:t>te</a:t>
            </a:r>
            <a:r>
              <a:rPr lang="en-US" sz="3200" b="1" dirty="0"/>
              <a:t> </a:t>
            </a:r>
            <a:r>
              <a:rPr lang="en-US" sz="3200" b="1" dirty="0" err="1"/>
              <a:t>koje</a:t>
            </a:r>
            <a:r>
              <a:rPr lang="en-US" sz="3200" b="1" dirty="0"/>
              <a:t> </a:t>
            </a:r>
            <a:r>
              <a:rPr lang="en-US" sz="3200" b="1" dirty="0" err="1"/>
              <a:t>su</a:t>
            </a:r>
            <a:r>
              <a:rPr lang="en-US" sz="3200" b="1" dirty="0"/>
              <a:t> </a:t>
            </a:r>
            <a:r>
              <a:rPr lang="en-US" sz="3200" b="1" dirty="0" err="1"/>
              <a:t>trenutne</a:t>
            </a:r>
            <a:r>
              <a:rPr lang="en-US" sz="3200" b="1" dirty="0"/>
              <a:t> </a:t>
            </a:r>
            <a:r>
              <a:rPr lang="en-US" sz="3200" b="1" dirty="0" err="1"/>
              <a:t>aktivnosti</a:t>
            </a:r>
            <a:r>
              <a:rPr lang="en-US" sz="3200" b="1" dirty="0"/>
              <a:t> </a:t>
            </a:r>
            <a:r>
              <a:rPr lang="en-US" sz="3200" b="1" dirty="0" err="1"/>
              <a:t>koje</a:t>
            </a:r>
            <a:r>
              <a:rPr lang="en-US" sz="3200" b="1" dirty="0"/>
              <a:t> </a:t>
            </a:r>
            <a:r>
              <a:rPr lang="en-US" sz="3200" b="1" dirty="0" err="1"/>
              <a:t>preduzimaju</a:t>
            </a:r>
            <a:r>
              <a:rPr lang="en-US" sz="3200" b="1" dirty="0"/>
              <a:t> </a:t>
            </a:r>
            <a:r>
              <a:rPr lang="en-US" sz="3200" b="1" dirty="0" err="1"/>
              <a:t>snage</a:t>
            </a:r>
            <a:r>
              <a:rPr lang="en-US" sz="3200" b="1" dirty="0"/>
              <a:t> </a:t>
            </a:r>
            <a:r>
              <a:rPr lang="en-US" sz="3200" b="1" dirty="0" err="1"/>
              <a:t>zaštite</a:t>
            </a:r>
            <a:r>
              <a:rPr lang="en-US" sz="3200" b="1" dirty="0"/>
              <a:t> i </a:t>
            </a:r>
            <a:r>
              <a:rPr lang="en-US" sz="3200" b="1" dirty="0" err="1"/>
              <a:t>spašavanja</a:t>
            </a:r>
            <a:endParaRPr lang="en-US" sz="3200" b="1" dirty="0"/>
          </a:p>
          <a:p>
            <a:pPr algn="ctr"/>
            <a:r>
              <a:rPr lang="en-US" sz="3200" b="1" dirty="0"/>
              <a:t>3) </a:t>
            </a:r>
            <a:r>
              <a:rPr lang="en-US" sz="3200" b="1" dirty="0" err="1"/>
              <a:t>Šta</a:t>
            </a:r>
            <a:r>
              <a:rPr lang="en-US" sz="3200" b="1" dirty="0"/>
              <a:t> se </a:t>
            </a:r>
            <a:r>
              <a:rPr lang="en-US" sz="3200" b="1" dirty="0" err="1"/>
              <a:t>planira</a:t>
            </a:r>
            <a:r>
              <a:rPr lang="en-US" sz="3200" b="1" dirty="0"/>
              <a:t> </a:t>
            </a:r>
            <a:r>
              <a:rPr lang="en-US" sz="3200" b="1" dirty="0" err="1"/>
              <a:t>preduzeti</a:t>
            </a:r>
            <a:r>
              <a:rPr lang="en-US" sz="3200" b="1" dirty="0"/>
              <a:t>?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1010095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176803-E7AF-4BE3-AEA5-AB7B9016BF90}"/>
              </a:ext>
            </a:extLst>
          </p:cNvPr>
          <p:cNvSpPr/>
          <p:nvPr/>
        </p:nvSpPr>
        <p:spPr>
          <a:xfrm>
            <a:off x="1961321" y="1637437"/>
            <a:ext cx="836212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600" dirty="0"/>
          </a:p>
          <a:p>
            <a:r>
              <a:rPr lang="en-US" sz="2600" dirty="0"/>
              <a:t>U </a:t>
            </a:r>
            <a:r>
              <a:rPr lang="en-US" sz="2600" dirty="0" err="1"/>
              <a:t>obraćanju</a:t>
            </a:r>
            <a:r>
              <a:rPr lang="en-US" sz="2600" dirty="0"/>
              <a:t> </a:t>
            </a:r>
            <a:r>
              <a:rPr lang="en-US" sz="2600" dirty="0" err="1"/>
              <a:t>medijima</a:t>
            </a:r>
            <a:r>
              <a:rPr lang="en-US" sz="2600" dirty="0"/>
              <a:t> </a:t>
            </a:r>
            <a:r>
              <a:rPr lang="en-US" sz="2600" dirty="0" err="1"/>
              <a:t>prezentuju</a:t>
            </a:r>
            <a:r>
              <a:rPr lang="en-US" sz="2600" dirty="0"/>
              <a:t> se </a:t>
            </a:r>
            <a:r>
              <a:rPr lang="en-US" sz="2600" dirty="0" err="1"/>
              <a:t>rezultati</a:t>
            </a:r>
            <a:r>
              <a:rPr lang="en-US" sz="2600" dirty="0"/>
              <a:t> </a:t>
            </a:r>
            <a:r>
              <a:rPr lang="en-US" sz="2600" dirty="0" err="1"/>
              <a:t>preduzetih</a:t>
            </a:r>
            <a:r>
              <a:rPr lang="en-US" sz="2600" dirty="0"/>
              <a:t> </a:t>
            </a:r>
            <a:r>
              <a:rPr lang="en-US" sz="2600" dirty="0" err="1"/>
              <a:t>aktivnosti</a:t>
            </a:r>
            <a:r>
              <a:rPr lang="en-US" sz="2600" dirty="0"/>
              <a:t> i </a:t>
            </a:r>
            <a:r>
              <a:rPr lang="en-US" sz="2600" dirty="0" err="1"/>
              <a:t>mjere</a:t>
            </a:r>
            <a:r>
              <a:rPr lang="en-US" sz="2600" dirty="0"/>
              <a:t> </a:t>
            </a:r>
            <a:r>
              <a:rPr lang="en-US" sz="2600" dirty="0" err="1"/>
              <a:t>zaštite</a:t>
            </a:r>
            <a:r>
              <a:rPr lang="en-US" sz="2600" dirty="0"/>
              <a:t> i </a:t>
            </a:r>
            <a:r>
              <a:rPr lang="en-US" sz="2600" dirty="0" err="1"/>
              <a:t>spašavanja</a:t>
            </a:r>
            <a:r>
              <a:rPr lang="en-US" sz="2600" dirty="0"/>
              <a:t> </a:t>
            </a:r>
            <a:r>
              <a:rPr lang="en-US" sz="2600" dirty="0" err="1"/>
              <a:t>koje</a:t>
            </a:r>
            <a:r>
              <a:rPr lang="en-US" sz="2600" dirty="0"/>
              <a:t> se </a:t>
            </a:r>
            <a:r>
              <a:rPr lang="en-US" sz="2600" dirty="0" err="1"/>
              <a:t>planiraju</a:t>
            </a:r>
            <a:r>
              <a:rPr lang="en-US" sz="2600" dirty="0"/>
              <a:t> </a:t>
            </a:r>
            <a:r>
              <a:rPr lang="en-US" sz="2600" dirty="0" err="1"/>
              <a:t>preduzeti</a:t>
            </a:r>
            <a:r>
              <a:rPr lang="en-US" sz="2600" dirty="0"/>
              <a:t>, </a:t>
            </a:r>
            <a:r>
              <a:rPr lang="en-US" sz="2600" dirty="0" err="1"/>
              <a:t>kao</a:t>
            </a:r>
            <a:r>
              <a:rPr lang="en-US" sz="2600" dirty="0"/>
              <a:t> i </a:t>
            </a:r>
            <a:r>
              <a:rPr lang="en-US" sz="2600" dirty="0" err="1"/>
              <a:t>snage</a:t>
            </a:r>
            <a:r>
              <a:rPr lang="en-US" sz="2600" dirty="0"/>
              <a:t> i </a:t>
            </a:r>
            <a:r>
              <a:rPr lang="en-US" sz="2600" dirty="0" err="1"/>
              <a:t>sredstva</a:t>
            </a:r>
            <a:r>
              <a:rPr lang="en-US" sz="2600" dirty="0"/>
              <a:t> </a:t>
            </a:r>
            <a:r>
              <a:rPr lang="en-US" sz="2600" dirty="0" err="1"/>
              <a:t>koja</a:t>
            </a:r>
            <a:r>
              <a:rPr lang="en-US" sz="2600" dirty="0"/>
              <a:t> se </a:t>
            </a:r>
            <a:r>
              <a:rPr lang="en-US" sz="2600" dirty="0" err="1"/>
              <a:t>planiraju</a:t>
            </a:r>
            <a:r>
              <a:rPr lang="en-US" sz="2600" dirty="0"/>
              <a:t> </a:t>
            </a:r>
            <a:r>
              <a:rPr lang="en-US" sz="2600" dirty="0" err="1"/>
              <a:t>angažovati</a:t>
            </a:r>
            <a:r>
              <a:rPr lang="en-US" sz="2600" dirty="0"/>
              <a:t> da </a:t>
            </a:r>
            <a:r>
              <a:rPr lang="en-US" sz="2600" dirty="0" err="1"/>
              <a:t>ih</a:t>
            </a:r>
            <a:r>
              <a:rPr lang="en-US" sz="2600" dirty="0"/>
              <a:t> </a:t>
            </a:r>
            <a:r>
              <a:rPr lang="en-US" sz="2600" dirty="0" err="1"/>
              <a:t>sprovedu</a:t>
            </a:r>
            <a:r>
              <a:rPr lang="en-US" sz="2600" dirty="0"/>
              <a:t>. </a:t>
            </a:r>
          </a:p>
          <a:p>
            <a:endParaRPr lang="en-US" sz="2600" dirty="0"/>
          </a:p>
          <a:p>
            <a:r>
              <a:rPr lang="en-US" sz="2600" dirty="0" err="1"/>
              <a:t>Informacije</a:t>
            </a:r>
            <a:r>
              <a:rPr lang="en-US" sz="2600" dirty="0"/>
              <a:t> </a:t>
            </a:r>
            <a:r>
              <a:rPr lang="en-US" sz="2600" dirty="0" err="1"/>
              <a:t>koje</a:t>
            </a:r>
            <a:r>
              <a:rPr lang="en-US" sz="2600" dirty="0"/>
              <a:t> se </a:t>
            </a:r>
            <a:r>
              <a:rPr lang="en-US" sz="2600" dirty="0" err="1"/>
              <a:t>upućuju</a:t>
            </a:r>
            <a:r>
              <a:rPr lang="en-US" sz="2600" dirty="0"/>
              <a:t> </a:t>
            </a:r>
            <a:r>
              <a:rPr lang="en-US" sz="2600" dirty="0" err="1"/>
              <a:t>prema</a:t>
            </a:r>
            <a:r>
              <a:rPr lang="en-US" sz="2600" dirty="0"/>
              <a:t> </a:t>
            </a:r>
            <a:r>
              <a:rPr lang="en-US" sz="2600" dirty="0" err="1"/>
              <a:t>medijima</a:t>
            </a:r>
            <a:r>
              <a:rPr lang="en-US" sz="2600" dirty="0"/>
              <a:t> </a:t>
            </a:r>
            <a:r>
              <a:rPr lang="en-US" sz="2600" dirty="0" err="1"/>
              <a:t>moraju</a:t>
            </a:r>
            <a:r>
              <a:rPr lang="en-US" sz="2600" dirty="0"/>
              <a:t> </a:t>
            </a:r>
            <a:r>
              <a:rPr lang="en-US" sz="2600" dirty="0" err="1"/>
              <a:t>biti</a:t>
            </a:r>
            <a:r>
              <a:rPr lang="en-US" sz="2600" dirty="0"/>
              <a:t> </a:t>
            </a:r>
            <a:r>
              <a:rPr lang="en-US" sz="2600" dirty="0" err="1"/>
              <a:t>brze</a:t>
            </a:r>
            <a:r>
              <a:rPr lang="en-US" sz="2600" dirty="0"/>
              <a:t>, </a:t>
            </a:r>
            <a:r>
              <a:rPr lang="en-US" sz="2600" dirty="0" err="1"/>
              <a:t>tačne</a:t>
            </a:r>
            <a:r>
              <a:rPr lang="en-US" sz="2600" dirty="0"/>
              <a:t> i </a:t>
            </a:r>
            <a:r>
              <a:rPr lang="en-US" sz="2600" dirty="0" err="1"/>
              <a:t>konkretne</a:t>
            </a:r>
            <a:r>
              <a:rPr lang="en-US" sz="2600" dirty="0"/>
              <a:t> bez </a:t>
            </a:r>
            <a:r>
              <a:rPr lang="en-US" sz="2600" dirty="0" err="1"/>
              <a:t>nepotrebnih</a:t>
            </a:r>
            <a:r>
              <a:rPr lang="en-US" sz="2600" dirty="0"/>
              <a:t> </a:t>
            </a:r>
            <a:r>
              <a:rPr lang="en-US" sz="2600" dirty="0" err="1"/>
              <a:t>dodataka</a:t>
            </a:r>
            <a:r>
              <a:rPr lang="ru-RU" sz="2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52981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55077" y="384557"/>
            <a:ext cx="10245969" cy="1303566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PROSTORI NA TERITORIJI REPUBLIKE BOSNE I HERCEGOVINE I HRVATSKE KOJI SU U POSLEDNJIH 10 GODINA BILI ZAHVAĆENI POPLAVAMA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8123"/>
            <a:ext cx="12191999" cy="51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59451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716A19-9CE4-4F86-BF1B-5F9FBDE66433}"/>
              </a:ext>
            </a:extLst>
          </p:cNvPr>
          <p:cNvSpPr/>
          <p:nvPr/>
        </p:nvSpPr>
        <p:spPr>
          <a:xfrm>
            <a:off x="1111623" y="354176"/>
            <a:ext cx="10246659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/>
              <a:t>Najvažnije</a:t>
            </a:r>
            <a:r>
              <a:rPr lang="en-US" sz="3200" b="1" dirty="0"/>
              <a:t> u </a:t>
            </a:r>
            <a:r>
              <a:rPr lang="en-US" sz="3200" b="1" dirty="0" err="1"/>
              <a:t>kriznom</a:t>
            </a:r>
            <a:r>
              <a:rPr lang="en-US" sz="3200" b="1" dirty="0"/>
              <a:t> </a:t>
            </a:r>
            <a:r>
              <a:rPr lang="en-US" sz="3200" b="1" dirty="0" err="1"/>
              <a:t>komuniciranju</a:t>
            </a:r>
            <a:r>
              <a:rPr lang="en-US" sz="3200" b="1" dirty="0"/>
              <a:t> je:</a:t>
            </a:r>
          </a:p>
          <a:p>
            <a:pPr algn="ctr"/>
            <a:endParaRPr lang="en-US" sz="3200" b="1" dirty="0"/>
          </a:p>
          <a:p>
            <a:pPr algn="ctr"/>
            <a:r>
              <a:rPr lang="en-US" sz="3200" b="1" dirty="0"/>
              <a:t>1. </a:t>
            </a:r>
            <a:r>
              <a:rPr lang="en-US" sz="3200" b="1" dirty="0" err="1"/>
              <a:t>Reći</a:t>
            </a:r>
            <a:r>
              <a:rPr lang="en-US" sz="3200" b="1" dirty="0"/>
              <a:t> </a:t>
            </a:r>
            <a:r>
              <a:rPr lang="en-US" sz="3200" b="1" dirty="0" err="1"/>
              <a:t>sve</a:t>
            </a:r>
            <a:r>
              <a:rPr lang="en-US" sz="3200" b="1" dirty="0"/>
              <a:t>: </a:t>
            </a:r>
            <a:r>
              <a:rPr lang="en-US" sz="3200" b="1" dirty="0" err="1"/>
              <a:t>Reći</a:t>
            </a:r>
            <a:r>
              <a:rPr lang="en-US" sz="3200" b="1" dirty="0"/>
              <a:t> </a:t>
            </a:r>
            <a:r>
              <a:rPr lang="en-US" sz="3200" b="1" dirty="0" err="1"/>
              <a:t>sve</a:t>
            </a:r>
            <a:r>
              <a:rPr lang="en-US" sz="3200" b="1" dirty="0"/>
              <a:t> </a:t>
            </a:r>
            <a:r>
              <a:rPr lang="en-US" sz="3200" b="1" dirty="0" err="1"/>
              <a:t>podatke</a:t>
            </a:r>
            <a:r>
              <a:rPr lang="en-US" sz="3200" b="1" dirty="0"/>
              <a:t> </a:t>
            </a:r>
            <a:r>
              <a:rPr lang="en-US" sz="3200" b="1" dirty="0" err="1"/>
              <a:t>sa</a:t>
            </a:r>
            <a:r>
              <a:rPr lang="en-US" sz="3200" b="1" dirty="0"/>
              <a:t> </a:t>
            </a:r>
            <a:r>
              <a:rPr lang="en-US" sz="3200" b="1" dirty="0" err="1"/>
              <a:t>kojima</a:t>
            </a:r>
            <a:r>
              <a:rPr lang="en-US" sz="3200" b="1" dirty="0"/>
              <a:t> se u tom </a:t>
            </a:r>
            <a:r>
              <a:rPr lang="en-US" sz="3200" b="1" dirty="0" err="1"/>
              <a:t>trenutku</a:t>
            </a:r>
            <a:r>
              <a:rPr lang="en-US" sz="3200" b="1" dirty="0"/>
              <a:t> </a:t>
            </a:r>
            <a:r>
              <a:rPr lang="en-US" sz="3200" b="1" dirty="0" err="1"/>
              <a:t>raspolaže</a:t>
            </a:r>
            <a:r>
              <a:rPr lang="en-US" sz="3200" b="1" dirty="0"/>
              <a:t>, bez </a:t>
            </a:r>
            <a:r>
              <a:rPr lang="en-US" sz="3200" b="1" dirty="0" err="1"/>
              <a:t>prikrivanja</a:t>
            </a:r>
            <a:r>
              <a:rPr lang="en-US" sz="3200" b="1" dirty="0"/>
              <a:t> i </a:t>
            </a:r>
            <a:r>
              <a:rPr lang="en-US" sz="3200" b="1" dirty="0" err="1"/>
              <a:t>kalkulisanja</a:t>
            </a:r>
            <a:r>
              <a:rPr lang="en-US" sz="3200" b="1" dirty="0"/>
              <a:t>.</a:t>
            </a:r>
          </a:p>
          <a:p>
            <a:pPr algn="ctr"/>
            <a:r>
              <a:rPr lang="en-US" sz="3200" b="1" dirty="0"/>
              <a:t>2. </a:t>
            </a:r>
            <a:r>
              <a:rPr lang="en-US" sz="3200" b="1" dirty="0" err="1"/>
              <a:t>Reći</a:t>
            </a:r>
            <a:r>
              <a:rPr lang="en-US" sz="3200" b="1" dirty="0"/>
              <a:t> </a:t>
            </a:r>
            <a:r>
              <a:rPr lang="en-US" sz="3200" b="1" dirty="0" err="1"/>
              <a:t>brzo</a:t>
            </a:r>
            <a:r>
              <a:rPr lang="en-US" sz="3200" b="1" dirty="0"/>
              <a:t>: </a:t>
            </a:r>
            <a:r>
              <a:rPr lang="en-US" sz="3200" b="1" dirty="0" err="1"/>
              <a:t>Saopštavanje</a:t>
            </a:r>
            <a:r>
              <a:rPr lang="en-US" sz="3200" b="1" dirty="0"/>
              <a:t> </a:t>
            </a:r>
            <a:r>
              <a:rPr lang="en-US" sz="3200" b="1" dirty="0" err="1"/>
              <a:t>informacija</a:t>
            </a:r>
            <a:r>
              <a:rPr lang="en-US" sz="3200" b="1" dirty="0"/>
              <a:t> </a:t>
            </a:r>
            <a:r>
              <a:rPr lang="en-US" sz="3200" b="1" dirty="0" err="1"/>
              <a:t>uraditi</a:t>
            </a:r>
            <a:r>
              <a:rPr lang="en-US" sz="3200" b="1" dirty="0"/>
              <a:t> </a:t>
            </a:r>
            <a:r>
              <a:rPr lang="en-US" sz="3200" b="1" dirty="0" err="1"/>
              <a:t>brzo</a:t>
            </a:r>
            <a:r>
              <a:rPr lang="en-US" sz="3200" b="1" dirty="0"/>
              <a:t> i bez </a:t>
            </a:r>
            <a:r>
              <a:rPr lang="en-US" sz="3200" b="1" dirty="0" err="1"/>
              <a:t>zastajkivanja</a:t>
            </a:r>
            <a:r>
              <a:rPr lang="en-US" sz="3200" b="1" dirty="0"/>
              <a:t>, </a:t>
            </a:r>
            <a:r>
              <a:rPr lang="en-US" sz="3200" b="1" dirty="0" err="1"/>
              <a:t>suvišnih</a:t>
            </a:r>
            <a:r>
              <a:rPr lang="en-US" sz="3200" b="1" dirty="0"/>
              <a:t> </a:t>
            </a:r>
            <a:r>
              <a:rPr lang="en-US" sz="3200" b="1" dirty="0" err="1"/>
              <a:t>riječi</a:t>
            </a:r>
            <a:r>
              <a:rPr lang="en-US" sz="3200" b="1" dirty="0"/>
              <a:t> </a:t>
            </a:r>
            <a:r>
              <a:rPr lang="en-US" sz="3200" b="1" dirty="0" err="1"/>
              <a:t>ili</a:t>
            </a:r>
            <a:r>
              <a:rPr lang="en-US" sz="3200" b="1" dirty="0"/>
              <a:t> </a:t>
            </a:r>
            <a:r>
              <a:rPr lang="en-US" sz="3200" b="1" dirty="0" err="1"/>
              <a:t>dilema</a:t>
            </a:r>
            <a:r>
              <a:rPr lang="en-US" sz="3200" b="1" dirty="0"/>
              <a:t>.</a:t>
            </a:r>
          </a:p>
          <a:p>
            <a:pPr algn="ctr"/>
            <a:r>
              <a:rPr lang="en-US" sz="3200" b="1" dirty="0"/>
              <a:t>3. </a:t>
            </a:r>
            <a:r>
              <a:rPr lang="en-US" sz="3200" b="1" dirty="0" err="1"/>
              <a:t>Reći</a:t>
            </a:r>
            <a:r>
              <a:rPr lang="en-US" sz="3200" b="1" dirty="0"/>
              <a:t> </a:t>
            </a:r>
            <a:r>
              <a:rPr lang="en-US" sz="3200" b="1" dirty="0" err="1"/>
              <a:t>istinu</a:t>
            </a:r>
            <a:r>
              <a:rPr lang="en-US" sz="3200" b="1" dirty="0"/>
              <a:t>: </a:t>
            </a:r>
            <a:r>
              <a:rPr lang="en-US" sz="3200" b="1" dirty="0" err="1"/>
              <a:t>Prilikom</a:t>
            </a:r>
            <a:r>
              <a:rPr lang="en-US" sz="3200" b="1" dirty="0"/>
              <a:t> </a:t>
            </a:r>
            <a:r>
              <a:rPr lang="en-US" sz="3200" b="1" dirty="0" err="1"/>
              <a:t>davanja</a:t>
            </a:r>
            <a:r>
              <a:rPr lang="en-US" sz="3200" b="1" dirty="0"/>
              <a:t> </a:t>
            </a:r>
            <a:r>
              <a:rPr lang="en-US" sz="3200" b="1" dirty="0" err="1"/>
              <a:t>informacije</a:t>
            </a:r>
            <a:r>
              <a:rPr lang="en-US" sz="3200" b="1" dirty="0"/>
              <a:t> o </a:t>
            </a:r>
            <a:r>
              <a:rPr lang="en-US" sz="3200" b="1" dirty="0" err="1"/>
              <a:t>nesreći</a:t>
            </a:r>
            <a:r>
              <a:rPr lang="en-US" sz="3200" b="1" dirty="0"/>
              <a:t>, </a:t>
            </a:r>
            <a:r>
              <a:rPr lang="en-US" sz="3200" b="1" dirty="0" err="1"/>
              <a:t>preduzetim</a:t>
            </a:r>
            <a:r>
              <a:rPr lang="en-US" sz="3200" b="1" dirty="0"/>
              <a:t> </a:t>
            </a:r>
            <a:r>
              <a:rPr lang="en-US" sz="3200" b="1" dirty="0" err="1"/>
              <a:t>mjerama</a:t>
            </a:r>
            <a:r>
              <a:rPr lang="en-US" sz="3200" b="1" dirty="0"/>
              <a:t> i </a:t>
            </a:r>
            <a:r>
              <a:rPr lang="en-US" sz="3200" b="1" dirty="0" err="1"/>
              <a:t>aktivnostima</a:t>
            </a:r>
            <a:r>
              <a:rPr lang="en-US" sz="3200" b="1" dirty="0"/>
              <a:t> </a:t>
            </a:r>
            <a:r>
              <a:rPr lang="en-US" sz="3200" b="1" dirty="0" err="1"/>
              <a:t>koje</a:t>
            </a:r>
            <a:r>
              <a:rPr lang="en-US" sz="3200" b="1" dirty="0"/>
              <a:t> se </a:t>
            </a:r>
            <a:r>
              <a:rPr lang="en-US" sz="3200" b="1" dirty="0" err="1"/>
              <a:t>planiraju</a:t>
            </a:r>
            <a:r>
              <a:rPr lang="en-US" sz="3200" b="1" dirty="0"/>
              <a:t> </a:t>
            </a:r>
            <a:r>
              <a:rPr lang="en-US" sz="3200" b="1" dirty="0" err="1"/>
              <a:t>preduzeti</a:t>
            </a:r>
            <a:r>
              <a:rPr lang="en-US" sz="3200" b="1" dirty="0"/>
              <a:t> </a:t>
            </a:r>
            <a:r>
              <a:rPr lang="en-US" sz="3200" b="1" dirty="0" err="1"/>
              <a:t>iznositi</a:t>
            </a:r>
            <a:r>
              <a:rPr lang="en-US" sz="3200" b="1" dirty="0"/>
              <a:t> </a:t>
            </a:r>
            <a:r>
              <a:rPr lang="en-US" sz="3200" b="1" dirty="0" err="1"/>
              <a:t>samo</a:t>
            </a:r>
            <a:r>
              <a:rPr lang="en-US" sz="3200" b="1" dirty="0"/>
              <a:t> </a:t>
            </a:r>
            <a:r>
              <a:rPr lang="en-US" sz="3200" b="1" dirty="0" err="1"/>
              <a:t>istinu</a:t>
            </a:r>
            <a:r>
              <a:rPr lang="en-US" sz="3200" b="1" dirty="0"/>
              <a:t>.</a:t>
            </a:r>
          </a:p>
          <a:p>
            <a:pPr algn="ctr"/>
            <a:r>
              <a:rPr lang="en-US" sz="3200" b="1" dirty="0"/>
              <a:t>4. </a:t>
            </a:r>
            <a:r>
              <a:rPr lang="en-US" sz="3200" b="1" dirty="0" err="1"/>
              <a:t>Osloboditi</a:t>
            </a:r>
            <a:r>
              <a:rPr lang="en-US" sz="3200" b="1" dirty="0"/>
              <a:t> se </a:t>
            </a:r>
            <a:r>
              <a:rPr lang="en-US" sz="3200" b="1" dirty="0" err="1"/>
              <a:t>treme</a:t>
            </a:r>
            <a:r>
              <a:rPr lang="en-US" sz="3200" b="1" dirty="0"/>
              <a:t> i </a:t>
            </a:r>
            <a:r>
              <a:rPr lang="en-US" sz="3200" b="1" dirty="0" err="1"/>
              <a:t>biti</a:t>
            </a:r>
            <a:r>
              <a:rPr lang="en-US" sz="3200" b="1" dirty="0"/>
              <a:t> </a:t>
            </a:r>
            <a:r>
              <a:rPr lang="en-US" sz="3200" b="1" dirty="0" err="1"/>
              <a:t>ubjedljiv</a:t>
            </a:r>
            <a:r>
              <a:rPr lang="en-US" sz="3200" b="1" dirty="0"/>
              <a:t>: </a:t>
            </a:r>
            <a:r>
              <a:rPr lang="en-US" sz="3200" b="1" dirty="0" err="1"/>
              <a:t>Prilikom</a:t>
            </a:r>
            <a:r>
              <a:rPr lang="en-US" sz="3200" b="1" dirty="0"/>
              <a:t> </a:t>
            </a:r>
            <a:r>
              <a:rPr lang="en-US" sz="3200" b="1" dirty="0" err="1"/>
              <a:t>obraćanja</a:t>
            </a:r>
            <a:r>
              <a:rPr lang="en-US" sz="3200" b="1" dirty="0"/>
              <a:t> </a:t>
            </a:r>
            <a:r>
              <a:rPr lang="en-US" sz="3200" b="1" dirty="0" err="1"/>
              <a:t>medijima</a:t>
            </a:r>
            <a:r>
              <a:rPr lang="en-US" sz="3200" b="1" dirty="0"/>
              <a:t> </a:t>
            </a:r>
            <a:r>
              <a:rPr lang="en-US" sz="3200" b="1" dirty="0" err="1"/>
              <a:t>početi</a:t>
            </a:r>
            <a:r>
              <a:rPr lang="en-US" sz="3200" b="1" dirty="0"/>
              <a:t> </a:t>
            </a:r>
            <a:r>
              <a:rPr lang="en-US" sz="3200" b="1" dirty="0" err="1"/>
              <a:t>navodeći</a:t>
            </a:r>
            <a:r>
              <a:rPr lang="en-US" sz="3200" b="1" dirty="0"/>
              <a:t> </a:t>
            </a:r>
            <a:r>
              <a:rPr lang="en-US" sz="3200" b="1" dirty="0" err="1"/>
              <a:t>istinite</a:t>
            </a:r>
            <a:r>
              <a:rPr lang="en-US" sz="3200" b="1" dirty="0"/>
              <a:t> </a:t>
            </a:r>
            <a:r>
              <a:rPr lang="en-US" sz="3200" b="1" dirty="0" err="1"/>
              <a:t>informacije</a:t>
            </a:r>
            <a:r>
              <a:rPr lang="en-US" sz="3200" b="1" dirty="0"/>
              <a:t> i </a:t>
            </a:r>
            <a:r>
              <a:rPr lang="en-US" sz="3200" b="1" dirty="0" err="1"/>
              <a:t>opušteno</a:t>
            </a:r>
            <a:r>
              <a:rPr lang="en-US" sz="3200" b="1" dirty="0"/>
              <a:t>, a </a:t>
            </a:r>
            <a:r>
              <a:rPr lang="en-US" sz="3200" b="1" dirty="0" err="1"/>
              <a:t>završiti</a:t>
            </a:r>
            <a:r>
              <a:rPr lang="en-US" sz="3200" b="1" dirty="0"/>
              <a:t> </a:t>
            </a:r>
            <a:r>
              <a:rPr lang="en-US" sz="3200" b="1" dirty="0" err="1"/>
              <a:t>sa</a:t>
            </a:r>
            <a:r>
              <a:rPr lang="en-US" sz="3200" b="1" dirty="0"/>
              <a:t> </a:t>
            </a:r>
            <a:r>
              <a:rPr lang="en-US" sz="3200" b="1" dirty="0" err="1"/>
              <a:t>ubjedljivim</a:t>
            </a:r>
            <a:r>
              <a:rPr lang="en-US" sz="3200" b="1" dirty="0"/>
              <a:t> </a:t>
            </a:r>
            <a:r>
              <a:rPr lang="en-US" sz="3200" b="1" dirty="0" err="1"/>
              <a:t>tonom</a:t>
            </a:r>
            <a:r>
              <a:rPr lang="en-US" sz="3200" b="1" dirty="0"/>
              <a:t> i </a:t>
            </a:r>
            <a:r>
              <a:rPr lang="en-US" sz="3200" b="1" dirty="0" err="1"/>
              <a:t>vjerom</a:t>
            </a:r>
            <a:r>
              <a:rPr lang="en-US" sz="3200" b="1" dirty="0"/>
              <a:t> u </a:t>
            </a:r>
            <a:r>
              <a:rPr lang="en-US" sz="3200" b="1" dirty="0" err="1"/>
              <a:t>planirane</a:t>
            </a:r>
            <a:r>
              <a:rPr lang="en-US" sz="3200" b="1" dirty="0"/>
              <a:t> </a:t>
            </a:r>
            <a:r>
              <a:rPr lang="en-US" sz="3200" b="1" dirty="0" err="1"/>
              <a:t>aktivnosti</a:t>
            </a:r>
            <a:r>
              <a:rPr lang="en-US" sz="3200" b="1" dirty="0"/>
              <a:t> i </a:t>
            </a:r>
            <a:r>
              <a:rPr lang="en-US" sz="3200" b="1" dirty="0" err="1"/>
              <a:t>njihove</a:t>
            </a:r>
            <a:r>
              <a:rPr lang="en-US" sz="3200" b="1" dirty="0"/>
              <a:t> </a:t>
            </a:r>
            <a:r>
              <a:rPr lang="en-US" sz="3200" b="1" dirty="0" err="1"/>
              <a:t>rezultate</a:t>
            </a:r>
            <a:r>
              <a:rPr lang="en-US" sz="32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541764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E18765-9B42-4199-BC55-CE7EEFFE59E2}"/>
              </a:ext>
            </a:extLst>
          </p:cNvPr>
          <p:cNvSpPr/>
          <p:nvPr/>
        </p:nvSpPr>
        <p:spPr>
          <a:xfrm>
            <a:off x="516836" y="296359"/>
            <a:ext cx="10959548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/>
              <a:t>Posebno</a:t>
            </a:r>
            <a:r>
              <a:rPr lang="en-US" sz="3200" b="1" dirty="0"/>
              <a:t> je </a:t>
            </a:r>
            <a:r>
              <a:rPr lang="en-US" sz="3200" b="1" dirty="0" err="1"/>
              <a:t>potrebno</a:t>
            </a:r>
            <a:r>
              <a:rPr lang="en-US" sz="3200" b="1" dirty="0"/>
              <a:t> </a:t>
            </a:r>
            <a:r>
              <a:rPr lang="en-US" sz="3200" b="1" dirty="0" err="1"/>
              <a:t>iskazati</a:t>
            </a:r>
            <a:r>
              <a:rPr lang="en-US" sz="3200" b="1" dirty="0"/>
              <a:t> </a:t>
            </a:r>
            <a:r>
              <a:rPr lang="en-US" sz="3200" b="1" dirty="0" err="1"/>
              <a:t>odgovornost</a:t>
            </a:r>
            <a:r>
              <a:rPr lang="en-US" sz="3200" b="1" dirty="0"/>
              <a:t> i </a:t>
            </a:r>
            <a:r>
              <a:rPr lang="en-US" sz="3200" b="1" dirty="0" err="1"/>
              <a:t>razumijevanje</a:t>
            </a:r>
            <a:r>
              <a:rPr lang="en-US" sz="3200" b="1" dirty="0"/>
              <a:t> </a:t>
            </a:r>
            <a:r>
              <a:rPr lang="en-US" sz="3200" b="1" dirty="0" err="1"/>
              <a:t>tako</a:t>
            </a:r>
            <a:r>
              <a:rPr lang="en-US" sz="3200" b="1" dirty="0"/>
              <a:t> da </a:t>
            </a:r>
            <a:r>
              <a:rPr lang="en-US" sz="3200" b="1" dirty="0" err="1"/>
              <a:t>bude</a:t>
            </a:r>
            <a:r>
              <a:rPr lang="en-US" sz="3200" b="1" dirty="0"/>
              <a:t> </a:t>
            </a:r>
            <a:r>
              <a:rPr lang="en-US" sz="3200" b="1" dirty="0" err="1"/>
              <a:t>očigledno</a:t>
            </a:r>
            <a:r>
              <a:rPr lang="en-US" sz="3200" b="1" dirty="0"/>
              <a:t> – KLJUČNE PORUKE:</a:t>
            </a:r>
          </a:p>
          <a:p>
            <a:pPr algn="ctr"/>
            <a:endParaRPr lang="en-US" sz="3200" b="1" dirty="0"/>
          </a:p>
          <a:p>
            <a:pPr algn="ctr"/>
            <a:r>
              <a:rPr lang="en-US" sz="3200" b="1" dirty="0"/>
              <a:t>1. Da </a:t>
            </a:r>
            <a:r>
              <a:rPr lang="en-US" sz="3200" b="1" dirty="0" err="1"/>
              <a:t>su</a:t>
            </a:r>
            <a:r>
              <a:rPr lang="en-US" sz="3200" b="1" dirty="0"/>
              <a:t> </a:t>
            </a:r>
            <a:r>
              <a:rPr lang="en-US" sz="3200" b="1" dirty="0" err="1"/>
              <a:t>otvoreni</a:t>
            </a:r>
            <a:r>
              <a:rPr lang="en-US" sz="3200" b="1" dirty="0"/>
              <a:t> </a:t>
            </a:r>
            <a:r>
              <a:rPr lang="en-US" sz="3200" b="1" dirty="0" err="1"/>
              <a:t>kanali</a:t>
            </a:r>
            <a:r>
              <a:rPr lang="en-US" sz="3200" b="1" dirty="0"/>
              <a:t> </a:t>
            </a:r>
            <a:r>
              <a:rPr lang="en-US" sz="3200" b="1" dirty="0" err="1"/>
              <a:t>komunikacije</a:t>
            </a:r>
            <a:r>
              <a:rPr lang="en-US" sz="3200" b="1" dirty="0"/>
              <a:t> </a:t>
            </a:r>
            <a:r>
              <a:rPr lang="en-US" sz="3200" b="1" dirty="0" err="1"/>
              <a:t>sa</a:t>
            </a:r>
            <a:r>
              <a:rPr lang="en-US" sz="3200" b="1" dirty="0"/>
              <a:t> </a:t>
            </a:r>
            <a:r>
              <a:rPr lang="en-US" sz="3200" b="1" dirty="0" err="1"/>
              <a:t>višim</a:t>
            </a:r>
            <a:r>
              <a:rPr lang="en-US" sz="3200" b="1" dirty="0"/>
              <a:t> </a:t>
            </a:r>
            <a:r>
              <a:rPr lang="en-US" sz="3200" b="1" dirty="0" err="1"/>
              <a:t>nivoima</a:t>
            </a:r>
            <a:r>
              <a:rPr lang="en-US" sz="3200" b="1" dirty="0"/>
              <a:t>;</a:t>
            </a:r>
          </a:p>
          <a:p>
            <a:pPr algn="ctr"/>
            <a:r>
              <a:rPr lang="en-US" sz="3200" b="1" dirty="0"/>
              <a:t>2. Da se </a:t>
            </a:r>
            <a:r>
              <a:rPr lang="en-US" sz="3200" b="1" dirty="0" err="1"/>
              <a:t>prihvata</a:t>
            </a:r>
            <a:r>
              <a:rPr lang="en-US" sz="3200" b="1" dirty="0"/>
              <a:t> </a:t>
            </a:r>
            <a:r>
              <a:rPr lang="en-US" sz="3200" b="1" dirty="0" err="1"/>
              <a:t>odgovornost</a:t>
            </a:r>
            <a:r>
              <a:rPr lang="en-US" sz="3200" b="1" dirty="0"/>
              <a:t>, </a:t>
            </a:r>
            <a:r>
              <a:rPr lang="en-US" sz="3200" b="1" dirty="0" err="1"/>
              <a:t>ukoliko</a:t>
            </a:r>
            <a:r>
              <a:rPr lang="en-US" sz="3200" b="1" dirty="0"/>
              <a:t> je </a:t>
            </a:r>
            <a:r>
              <a:rPr lang="en-US" sz="3200" b="1" dirty="0" err="1"/>
              <a:t>ima</a:t>
            </a:r>
            <a:r>
              <a:rPr lang="en-US" sz="3200" b="1" dirty="0"/>
              <a:t>;</a:t>
            </a:r>
          </a:p>
          <a:p>
            <a:pPr algn="ctr"/>
            <a:r>
              <a:rPr lang="en-US" sz="3200" b="1" dirty="0"/>
              <a:t>3. Da se </a:t>
            </a:r>
            <a:r>
              <a:rPr lang="en-US" sz="3200" b="1" dirty="0" err="1"/>
              <a:t>pruža</a:t>
            </a:r>
            <a:r>
              <a:rPr lang="en-US" sz="3200" b="1" dirty="0"/>
              <a:t> </a:t>
            </a:r>
            <a:r>
              <a:rPr lang="en-US" sz="3200" b="1" dirty="0" err="1"/>
              <a:t>podrška</a:t>
            </a:r>
            <a:r>
              <a:rPr lang="en-US" sz="3200" b="1" dirty="0"/>
              <a:t> </a:t>
            </a:r>
            <a:r>
              <a:rPr lang="en-US" sz="3200" b="1" dirty="0" err="1"/>
              <a:t>nastradalim</a:t>
            </a:r>
            <a:r>
              <a:rPr lang="en-US" sz="3200" b="1" dirty="0"/>
              <a:t> i </a:t>
            </a:r>
            <a:r>
              <a:rPr lang="en-US" sz="3200" b="1" dirty="0" err="1"/>
              <a:t>ugroženim</a:t>
            </a:r>
            <a:r>
              <a:rPr lang="en-US" sz="3200" b="1" dirty="0"/>
              <a:t> </a:t>
            </a:r>
            <a:r>
              <a:rPr lang="en-US" sz="3200" b="1" dirty="0" err="1"/>
              <a:t>kao</a:t>
            </a:r>
            <a:r>
              <a:rPr lang="en-US" sz="3200" b="1" dirty="0"/>
              <a:t> i </a:t>
            </a:r>
            <a:r>
              <a:rPr lang="en-US" sz="3200" b="1" dirty="0" err="1"/>
              <a:t>članovima</a:t>
            </a:r>
            <a:r>
              <a:rPr lang="en-US" sz="3200" b="1" dirty="0"/>
              <a:t> </a:t>
            </a:r>
            <a:r>
              <a:rPr lang="en-US" sz="3200" b="1" dirty="0" err="1"/>
              <a:t>njihovih</a:t>
            </a:r>
            <a:r>
              <a:rPr lang="en-US" sz="3200" b="1" dirty="0"/>
              <a:t> </a:t>
            </a:r>
            <a:r>
              <a:rPr lang="en-US" sz="3200" b="1" dirty="0" err="1"/>
              <a:t>porodica</a:t>
            </a:r>
            <a:r>
              <a:rPr lang="en-US" sz="3200" b="1" dirty="0"/>
              <a:t>;</a:t>
            </a:r>
          </a:p>
          <a:p>
            <a:pPr algn="ctr"/>
            <a:r>
              <a:rPr lang="en-US" sz="3200" b="1" dirty="0"/>
              <a:t>4. Da </a:t>
            </a:r>
            <a:r>
              <a:rPr lang="en-US" sz="3200" b="1" dirty="0" err="1"/>
              <a:t>će</a:t>
            </a:r>
            <a:r>
              <a:rPr lang="en-US" sz="3200" b="1" dirty="0"/>
              <a:t> se </a:t>
            </a:r>
            <a:r>
              <a:rPr lang="en-US" sz="3200" b="1" dirty="0" err="1"/>
              <a:t>pružiti</a:t>
            </a:r>
            <a:r>
              <a:rPr lang="en-US" sz="3200" b="1" dirty="0"/>
              <a:t> </a:t>
            </a:r>
            <a:r>
              <a:rPr lang="en-US" sz="3200" b="1" dirty="0" err="1"/>
              <a:t>neophodna</a:t>
            </a:r>
            <a:r>
              <a:rPr lang="en-US" sz="3200" b="1" dirty="0"/>
              <a:t> stručna </a:t>
            </a:r>
            <a:r>
              <a:rPr lang="en-US" sz="3200" b="1" dirty="0" err="1"/>
              <a:t>pomoć</a:t>
            </a:r>
            <a:r>
              <a:rPr lang="en-US" sz="3200" b="1" dirty="0"/>
              <a:t> </a:t>
            </a:r>
            <a:r>
              <a:rPr lang="en-US" sz="3200" b="1" dirty="0" err="1"/>
              <a:t>nastradalim</a:t>
            </a:r>
            <a:r>
              <a:rPr lang="en-US" sz="3200" b="1" dirty="0"/>
              <a:t> i </a:t>
            </a:r>
            <a:r>
              <a:rPr lang="en-US" sz="3200" b="1" dirty="0" err="1"/>
              <a:t>ugroženim</a:t>
            </a:r>
            <a:r>
              <a:rPr lang="en-US" sz="3200" b="1" dirty="0"/>
              <a:t>;</a:t>
            </a:r>
          </a:p>
          <a:p>
            <a:pPr algn="ctr"/>
            <a:r>
              <a:rPr lang="en-US" sz="3200" b="1" dirty="0"/>
              <a:t>5. Da se </a:t>
            </a:r>
            <a:r>
              <a:rPr lang="en-US" sz="3200" b="1" dirty="0" err="1"/>
              <a:t>preduzima</a:t>
            </a:r>
            <a:r>
              <a:rPr lang="en-US" sz="3200" b="1" dirty="0"/>
              <a:t> </a:t>
            </a:r>
            <a:r>
              <a:rPr lang="en-US" sz="3200" b="1" dirty="0" err="1"/>
              <a:t>sve</a:t>
            </a:r>
            <a:r>
              <a:rPr lang="en-US" sz="3200" b="1" dirty="0"/>
              <a:t> </a:t>
            </a:r>
            <a:r>
              <a:rPr lang="en-US" sz="3200" b="1" dirty="0" err="1"/>
              <a:t>što</a:t>
            </a:r>
            <a:r>
              <a:rPr lang="en-US" sz="3200" b="1" dirty="0"/>
              <a:t> je u tom </a:t>
            </a:r>
            <a:r>
              <a:rPr lang="en-US" sz="3200" b="1" dirty="0" err="1"/>
              <a:t>trenutku</a:t>
            </a:r>
            <a:r>
              <a:rPr lang="en-US" sz="3200" b="1" dirty="0"/>
              <a:t> </a:t>
            </a:r>
            <a:r>
              <a:rPr lang="en-US" sz="3200" b="1" dirty="0" err="1"/>
              <a:t>moguće</a:t>
            </a:r>
            <a:r>
              <a:rPr lang="en-US" sz="3200" b="1" dirty="0"/>
              <a:t>;</a:t>
            </a:r>
          </a:p>
          <a:p>
            <a:pPr algn="ctr"/>
            <a:r>
              <a:rPr lang="en-US" sz="3200" b="1" dirty="0"/>
              <a:t>6. Da se </a:t>
            </a:r>
            <a:r>
              <a:rPr lang="en-US" sz="3200" b="1" dirty="0" err="1"/>
              <a:t>reagira</a:t>
            </a:r>
            <a:r>
              <a:rPr lang="en-US" sz="3200" b="1" dirty="0"/>
              <a:t> </a:t>
            </a:r>
            <a:r>
              <a:rPr lang="en-US" sz="3200" b="1" dirty="0" err="1"/>
              <a:t>brzo</a:t>
            </a:r>
            <a:r>
              <a:rPr lang="en-US" sz="3200" b="1" dirty="0"/>
              <a:t> i </a:t>
            </a:r>
            <a:r>
              <a:rPr lang="en-US" sz="3200" b="1" dirty="0" err="1"/>
              <a:t>odgovorno</a:t>
            </a:r>
            <a:r>
              <a:rPr lang="en-US" sz="3200" b="1" dirty="0"/>
              <a:t> u </a:t>
            </a:r>
            <a:r>
              <a:rPr lang="en-US" sz="3200" b="1" dirty="0" err="1"/>
              <a:t>rješavanju</a:t>
            </a:r>
            <a:r>
              <a:rPr lang="en-US" sz="3200" b="1" dirty="0"/>
              <a:t> </a:t>
            </a:r>
            <a:r>
              <a:rPr lang="en-US" sz="3200" b="1" dirty="0" err="1"/>
              <a:t>problema</a:t>
            </a:r>
            <a:r>
              <a:rPr lang="en-US" sz="3200" b="1" dirty="0"/>
              <a:t> i</a:t>
            </a:r>
          </a:p>
          <a:p>
            <a:pPr algn="ctr"/>
            <a:r>
              <a:rPr lang="en-US" sz="3200" b="1" dirty="0"/>
              <a:t>7. Da se </a:t>
            </a:r>
            <a:r>
              <a:rPr lang="en-US" sz="3200" b="1" dirty="0" err="1"/>
              <a:t>provode</a:t>
            </a:r>
            <a:r>
              <a:rPr lang="en-US" sz="3200" b="1" dirty="0"/>
              <a:t> </a:t>
            </a:r>
            <a:r>
              <a:rPr lang="en-US" sz="3200" b="1" dirty="0" err="1"/>
              <a:t>aktivnosti</a:t>
            </a:r>
            <a:r>
              <a:rPr lang="en-US" sz="3200" b="1" dirty="0"/>
              <a:t> na </a:t>
            </a:r>
            <a:r>
              <a:rPr lang="en-US" sz="3200" b="1" dirty="0" err="1"/>
              <a:t>saniranju</a:t>
            </a:r>
            <a:r>
              <a:rPr lang="en-US" sz="3200" b="1" dirty="0"/>
              <a:t> </a:t>
            </a:r>
            <a:r>
              <a:rPr lang="en-US" sz="3200" b="1" dirty="0" err="1"/>
              <a:t>posljedica</a:t>
            </a:r>
            <a:r>
              <a:rPr lang="en-US" sz="3200" b="1" dirty="0"/>
              <a:t> </a:t>
            </a:r>
            <a:r>
              <a:rPr lang="en-US" sz="3200" b="1" dirty="0" err="1"/>
              <a:t>poplava</a:t>
            </a:r>
            <a:r>
              <a:rPr lang="en-US" sz="3200" b="1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03612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5D4DA8D-A7FE-41F5-8275-3CAD170EAA5A}"/>
              </a:ext>
            </a:extLst>
          </p:cNvPr>
          <p:cNvSpPr/>
          <p:nvPr/>
        </p:nvSpPr>
        <p:spPr>
          <a:xfrm>
            <a:off x="410817" y="421194"/>
            <a:ext cx="11105322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 SPROVOĐENJE  MJERA OPORAVKA</a:t>
            </a:r>
          </a:p>
          <a:p>
            <a:pPr algn="ctr"/>
            <a:endParaRPr lang="en-US" sz="3200" b="1" dirty="0"/>
          </a:p>
          <a:p>
            <a:pPr algn="ctr"/>
            <a:r>
              <a:rPr lang="en-US" sz="2600" b="1" dirty="0"/>
              <a:t>1.	</a:t>
            </a:r>
            <a:r>
              <a:rPr lang="en-US" sz="2600" b="1" dirty="0" err="1"/>
              <a:t>Saniranje</a:t>
            </a:r>
            <a:r>
              <a:rPr lang="en-US" sz="2600" b="1" dirty="0"/>
              <a:t> </a:t>
            </a:r>
            <a:r>
              <a:rPr lang="en-US" sz="2600" b="1" dirty="0" err="1"/>
              <a:t>posljedica</a:t>
            </a:r>
            <a:r>
              <a:rPr lang="en-US" sz="2600" b="1" dirty="0"/>
              <a:t> </a:t>
            </a:r>
            <a:r>
              <a:rPr lang="en-US" sz="2600" b="1" dirty="0" err="1"/>
              <a:t>štete</a:t>
            </a:r>
            <a:r>
              <a:rPr lang="en-US" sz="2600" b="1" dirty="0"/>
              <a:t> od </a:t>
            </a:r>
            <a:r>
              <a:rPr lang="en-US" sz="2600" b="1" dirty="0" err="1"/>
              <a:t>poplava</a:t>
            </a:r>
            <a:r>
              <a:rPr lang="en-US" sz="2600" b="1" dirty="0"/>
              <a:t> u </a:t>
            </a:r>
            <a:r>
              <a:rPr lang="en-US" sz="2600" b="1" dirty="0" err="1"/>
              <a:t>što</a:t>
            </a:r>
            <a:r>
              <a:rPr lang="en-US" sz="2600" b="1" dirty="0"/>
              <a:t> </a:t>
            </a:r>
            <a:r>
              <a:rPr lang="en-US" sz="2600" b="1" dirty="0" err="1"/>
              <a:t>kraćem</a:t>
            </a:r>
            <a:r>
              <a:rPr lang="en-US" sz="2600" b="1" dirty="0"/>
              <a:t> </a:t>
            </a:r>
            <a:r>
              <a:rPr lang="en-US" sz="2600" b="1" dirty="0" err="1"/>
              <a:t>roku</a:t>
            </a:r>
            <a:r>
              <a:rPr lang="en-US" sz="2600" b="1" dirty="0"/>
              <a:t> u </a:t>
            </a:r>
            <a:r>
              <a:rPr lang="en-US" sz="2600" b="1" dirty="0" err="1"/>
              <a:t>zavisnosti</a:t>
            </a:r>
            <a:r>
              <a:rPr lang="en-US" sz="2600" b="1" dirty="0"/>
              <a:t> od </a:t>
            </a:r>
            <a:r>
              <a:rPr lang="en-US" sz="2600" b="1" dirty="0" err="1"/>
              <a:t>veličine</a:t>
            </a:r>
            <a:r>
              <a:rPr lang="en-US" sz="2600" b="1" dirty="0"/>
              <a:t> </a:t>
            </a:r>
            <a:r>
              <a:rPr lang="en-US" sz="2600" b="1" dirty="0" err="1"/>
              <a:t>štete</a:t>
            </a:r>
            <a:r>
              <a:rPr lang="en-US" sz="2600" b="1" dirty="0"/>
              <a:t> i </a:t>
            </a:r>
            <a:r>
              <a:rPr lang="en-US" sz="2600" b="1" dirty="0" err="1"/>
              <a:t>raspoloživih</a:t>
            </a:r>
            <a:r>
              <a:rPr lang="en-US" sz="2600" b="1" dirty="0"/>
              <a:t> </a:t>
            </a:r>
            <a:r>
              <a:rPr lang="en-US" sz="2600" b="1" dirty="0" err="1"/>
              <a:t>finansijskih</a:t>
            </a:r>
            <a:r>
              <a:rPr lang="en-US" sz="2600" b="1" dirty="0"/>
              <a:t> </a:t>
            </a:r>
            <a:r>
              <a:rPr lang="en-US" sz="2600" b="1" dirty="0" err="1"/>
              <a:t>sredstava</a:t>
            </a:r>
            <a:r>
              <a:rPr lang="en-US" sz="2600" b="1" dirty="0"/>
              <a:t>.			</a:t>
            </a:r>
          </a:p>
          <a:p>
            <a:pPr algn="ctr"/>
            <a:r>
              <a:rPr lang="en-US" sz="2600" b="1" dirty="0"/>
              <a:t>2.	</a:t>
            </a:r>
            <a:r>
              <a:rPr lang="en-US" sz="2600" b="1" dirty="0" err="1"/>
              <a:t>Asanacija</a:t>
            </a:r>
            <a:r>
              <a:rPr lang="en-US" sz="2600" b="1" dirty="0"/>
              <a:t> </a:t>
            </a:r>
            <a:r>
              <a:rPr lang="en-US" sz="2600" b="1" dirty="0" err="1"/>
              <a:t>terena</a:t>
            </a:r>
            <a:r>
              <a:rPr lang="en-US" sz="2600" b="1" dirty="0"/>
              <a:t> na </a:t>
            </a:r>
            <a:r>
              <a:rPr lang="en-US" sz="2600" b="1" dirty="0" err="1"/>
              <a:t>poplavljenom</a:t>
            </a:r>
            <a:r>
              <a:rPr lang="en-US" sz="2600" b="1" dirty="0"/>
              <a:t> </a:t>
            </a:r>
            <a:r>
              <a:rPr lang="en-US" sz="2600" b="1" dirty="0" err="1"/>
              <a:t>području</a:t>
            </a:r>
            <a:r>
              <a:rPr lang="en-US" sz="2600" b="1" dirty="0"/>
              <a:t>;				</a:t>
            </a:r>
          </a:p>
          <a:p>
            <a:pPr algn="ctr"/>
            <a:r>
              <a:rPr lang="en-US" sz="2600" b="1" dirty="0"/>
              <a:t>3.	</a:t>
            </a:r>
            <a:r>
              <a:rPr lang="en-US" sz="2600" b="1" dirty="0" err="1"/>
              <a:t>Sprovođenje</a:t>
            </a:r>
            <a:r>
              <a:rPr lang="en-US" sz="2600" b="1" dirty="0"/>
              <a:t> </a:t>
            </a:r>
            <a:r>
              <a:rPr lang="en-US" sz="2600" b="1" dirty="0" err="1"/>
              <a:t>zdravstvenih</a:t>
            </a:r>
            <a:r>
              <a:rPr lang="en-US" sz="2600" b="1" dirty="0"/>
              <a:t> i </a:t>
            </a:r>
            <a:r>
              <a:rPr lang="en-US" sz="2600" b="1" dirty="0" err="1"/>
              <a:t>higijensko-epidemioloških</a:t>
            </a:r>
            <a:r>
              <a:rPr lang="en-US" sz="2600" b="1" dirty="0"/>
              <a:t> </a:t>
            </a:r>
            <a:r>
              <a:rPr lang="en-US" sz="2600" b="1" dirty="0" err="1"/>
              <a:t>mjera</a:t>
            </a:r>
            <a:r>
              <a:rPr lang="en-US" sz="2600" b="1" dirty="0"/>
              <a:t>				</a:t>
            </a:r>
          </a:p>
          <a:p>
            <a:pPr algn="ctr"/>
            <a:r>
              <a:rPr lang="en-US" sz="2600" b="1" dirty="0"/>
              <a:t>4.	 </a:t>
            </a:r>
            <a:r>
              <a:rPr lang="en-US" sz="2600" b="1" dirty="0" err="1"/>
              <a:t>Uspostavljanje</a:t>
            </a:r>
            <a:r>
              <a:rPr lang="en-US" sz="2600" b="1" dirty="0"/>
              <a:t> </a:t>
            </a:r>
            <a:r>
              <a:rPr lang="en-US" sz="2600" b="1" dirty="0" err="1"/>
              <a:t>osnovnih</a:t>
            </a:r>
            <a:r>
              <a:rPr lang="en-US" sz="2600" b="1" dirty="0"/>
              <a:t> </a:t>
            </a:r>
            <a:r>
              <a:rPr lang="en-US" sz="2600" b="1" dirty="0" err="1"/>
              <a:t>usluga</a:t>
            </a:r>
            <a:r>
              <a:rPr lang="en-US" sz="2600" b="1" dirty="0"/>
              <a:t> (</a:t>
            </a:r>
            <a:r>
              <a:rPr lang="en-US" sz="2600" b="1" dirty="0" err="1"/>
              <a:t>snabdjevanje</a:t>
            </a:r>
            <a:r>
              <a:rPr lang="en-US" sz="2600" b="1" dirty="0"/>
              <a:t> </a:t>
            </a:r>
            <a:r>
              <a:rPr lang="en-US" sz="2600" b="1" dirty="0" err="1"/>
              <a:t>vodom,električnom</a:t>
            </a:r>
            <a:r>
              <a:rPr lang="en-US" sz="2600" b="1" dirty="0"/>
              <a:t> </a:t>
            </a:r>
            <a:r>
              <a:rPr lang="en-US" sz="2600" b="1" dirty="0" err="1"/>
              <a:t>energijom</a:t>
            </a:r>
            <a:r>
              <a:rPr lang="en-US" sz="2600" b="1" dirty="0"/>
              <a:t>, </a:t>
            </a:r>
            <a:r>
              <a:rPr lang="en-US" sz="2600" b="1" dirty="0" err="1"/>
              <a:t>komunalne</a:t>
            </a:r>
            <a:r>
              <a:rPr lang="en-US" sz="2600" b="1" dirty="0"/>
              <a:t> </a:t>
            </a:r>
            <a:r>
              <a:rPr lang="en-US" sz="2600" b="1" dirty="0" err="1"/>
              <a:t>usluge</a:t>
            </a:r>
            <a:r>
              <a:rPr lang="en-US" sz="2600" b="1" dirty="0"/>
              <a:t>, </a:t>
            </a:r>
            <a:r>
              <a:rPr lang="en-US" sz="2600" b="1" dirty="0" err="1"/>
              <a:t>telekomunikacione</a:t>
            </a:r>
            <a:r>
              <a:rPr lang="en-US" sz="2600" b="1" dirty="0"/>
              <a:t> </a:t>
            </a:r>
            <a:r>
              <a:rPr lang="en-US" sz="2600" b="1" dirty="0" err="1"/>
              <a:t>usluge</a:t>
            </a:r>
            <a:r>
              <a:rPr lang="en-US" sz="2600" b="1" dirty="0"/>
              <a:t>) 				</a:t>
            </a:r>
          </a:p>
          <a:p>
            <a:pPr algn="ctr"/>
            <a:r>
              <a:rPr lang="en-US" sz="2600" b="1" dirty="0"/>
              <a:t>5.	</a:t>
            </a:r>
            <a:r>
              <a:rPr lang="en-US" sz="2600" b="1" dirty="0" err="1"/>
              <a:t>Otklanjanje</a:t>
            </a:r>
            <a:r>
              <a:rPr lang="en-US" sz="2600" b="1" dirty="0"/>
              <a:t> </a:t>
            </a:r>
            <a:r>
              <a:rPr lang="en-US" sz="2600" b="1" dirty="0" err="1"/>
              <a:t>štete</a:t>
            </a:r>
            <a:r>
              <a:rPr lang="en-US" sz="2600" b="1" dirty="0"/>
              <a:t> na </a:t>
            </a:r>
            <a:r>
              <a:rPr lang="en-US" sz="2600" b="1" dirty="0" err="1"/>
              <a:t>stambenim</a:t>
            </a:r>
            <a:r>
              <a:rPr lang="en-US" sz="2600" b="1" dirty="0"/>
              <a:t>, </a:t>
            </a:r>
            <a:r>
              <a:rPr lang="en-US" sz="2600" b="1" dirty="0" err="1"/>
              <a:t>industrijskim</a:t>
            </a:r>
            <a:r>
              <a:rPr lang="en-US" sz="2600" b="1" dirty="0"/>
              <a:t> ,</a:t>
            </a:r>
            <a:r>
              <a:rPr lang="en-US" sz="2600" b="1" dirty="0" err="1"/>
              <a:t>privrednim</a:t>
            </a:r>
            <a:r>
              <a:rPr lang="en-US" sz="2600" b="1" dirty="0"/>
              <a:t> i </a:t>
            </a:r>
            <a:r>
              <a:rPr lang="en-US" sz="2600" b="1" dirty="0" err="1"/>
              <a:t>infrastrukturnim</a:t>
            </a:r>
            <a:r>
              <a:rPr lang="en-US" sz="2600" b="1" dirty="0"/>
              <a:t> </a:t>
            </a:r>
            <a:r>
              <a:rPr lang="en-US" sz="2600" b="1" dirty="0" err="1"/>
              <a:t>objektima</a:t>
            </a:r>
            <a:r>
              <a:rPr lang="en-US" sz="2600" b="1" dirty="0"/>
              <a:t>; 				</a:t>
            </a:r>
          </a:p>
          <a:p>
            <a:pPr algn="ctr"/>
            <a:r>
              <a:rPr lang="en-US" sz="2600" b="1" dirty="0"/>
              <a:t>6.	</a:t>
            </a:r>
            <a:r>
              <a:rPr lang="en-US" sz="2600" b="1" dirty="0" err="1"/>
              <a:t>Pomoć</a:t>
            </a:r>
            <a:r>
              <a:rPr lang="en-US" sz="2600" b="1" dirty="0"/>
              <a:t> </a:t>
            </a:r>
            <a:r>
              <a:rPr lang="en-US" sz="2600" b="1" dirty="0" err="1"/>
              <a:t>pravnim</a:t>
            </a:r>
            <a:r>
              <a:rPr lang="en-US" sz="2600" b="1" dirty="0"/>
              <a:t> i </a:t>
            </a:r>
            <a:r>
              <a:rPr lang="en-US" sz="2600" b="1" dirty="0" err="1"/>
              <a:t>fizičkim</a:t>
            </a:r>
            <a:r>
              <a:rPr lang="en-US" sz="2600" b="1" dirty="0"/>
              <a:t> </a:t>
            </a:r>
            <a:r>
              <a:rPr lang="en-US" sz="2600" b="1" dirty="0" err="1"/>
              <a:t>licima</a:t>
            </a:r>
            <a:r>
              <a:rPr lang="en-US" sz="2600" b="1" dirty="0"/>
              <a:t> </a:t>
            </a:r>
            <a:r>
              <a:rPr lang="en-US" sz="2600" b="1" dirty="0" err="1"/>
              <a:t>kojima</a:t>
            </a:r>
            <a:r>
              <a:rPr lang="en-US" sz="2600" b="1" dirty="0"/>
              <a:t> je </a:t>
            </a:r>
            <a:r>
              <a:rPr lang="en-US" sz="2600" b="1" dirty="0" err="1"/>
              <a:t>pričinjena</a:t>
            </a:r>
            <a:r>
              <a:rPr lang="en-US" sz="2600" b="1" dirty="0"/>
              <a:t> </a:t>
            </a:r>
            <a:r>
              <a:rPr lang="en-US" sz="2600" b="1" dirty="0" err="1"/>
              <a:t>šteta</a:t>
            </a:r>
            <a:r>
              <a:rPr lang="en-US" sz="2600" b="1" dirty="0"/>
              <a:t>;				</a:t>
            </a:r>
          </a:p>
          <a:p>
            <a:pPr algn="ctr"/>
            <a:r>
              <a:rPr lang="en-US" sz="2600" b="1" dirty="0"/>
              <a:t>7.	</a:t>
            </a:r>
            <a:r>
              <a:rPr lang="en-US" sz="2600" b="1" dirty="0" err="1"/>
              <a:t>Otklanjanje</a:t>
            </a:r>
            <a:r>
              <a:rPr lang="en-US" sz="2600" b="1" dirty="0"/>
              <a:t> </a:t>
            </a:r>
            <a:r>
              <a:rPr lang="en-US" sz="2600" b="1" dirty="0" err="1"/>
              <a:t>nanosa</a:t>
            </a:r>
            <a:r>
              <a:rPr lang="en-US" sz="2600" b="1" dirty="0"/>
              <a:t> i </a:t>
            </a:r>
            <a:r>
              <a:rPr lang="en-US" sz="2600" b="1" dirty="0" err="1"/>
              <a:t>šteta</a:t>
            </a:r>
            <a:r>
              <a:rPr lang="en-US" sz="2600" b="1" dirty="0"/>
              <a:t> na </a:t>
            </a:r>
            <a:r>
              <a:rPr lang="en-US" sz="2600" b="1" dirty="0" err="1"/>
              <a:t>rječnim</a:t>
            </a:r>
            <a:r>
              <a:rPr lang="en-US" sz="2600" b="1" dirty="0"/>
              <a:t> </a:t>
            </a:r>
            <a:r>
              <a:rPr lang="en-US" sz="2600" b="1" dirty="0" err="1"/>
              <a:t>koritima</a:t>
            </a:r>
            <a:r>
              <a:rPr lang="en-US" sz="2600" b="1" dirty="0"/>
              <a:t> i </a:t>
            </a:r>
            <a:r>
              <a:rPr lang="en-US" sz="2600" b="1" dirty="0" err="1"/>
              <a:t>drugim</a:t>
            </a:r>
            <a:r>
              <a:rPr lang="en-US" sz="2600" b="1" dirty="0"/>
              <a:t> </a:t>
            </a:r>
            <a:r>
              <a:rPr lang="en-US" sz="2600" b="1" dirty="0" err="1"/>
              <a:t>vodotocima</a:t>
            </a:r>
            <a:r>
              <a:rPr lang="en-US" sz="2600" b="1" dirty="0"/>
              <a:t>;		</a:t>
            </a:r>
          </a:p>
          <a:p>
            <a:pPr algn="ctr"/>
            <a:r>
              <a:rPr lang="en-US" sz="2600" b="1" dirty="0"/>
              <a:t>8.	</a:t>
            </a:r>
            <a:r>
              <a:rPr lang="en-US" sz="2600" b="1" dirty="0" err="1"/>
              <a:t>Procjena</a:t>
            </a:r>
            <a:r>
              <a:rPr lang="en-US" sz="2600" b="1" dirty="0"/>
              <a:t> </a:t>
            </a:r>
            <a:r>
              <a:rPr lang="en-US" sz="2600" b="1" dirty="0" err="1"/>
              <a:t>štete</a:t>
            </a:r>
            <a:r>
              <a:rPr lang="en-US" sz="2600" b="1" dirty="0"/>
              <a:t> </a:t>
            </a:r>
            <a:r>
              <a:rPr lang="en-US" sz="2600" b="1" dirty="0" err="1"/>
              <a:t>nastale</a:t>
            </a:r>
            <a:r>
              <a:rPr lang="en-US" sz="2600" b="1" dirty="0"/>
              <a:t> </a:t>
            </a:r>
            <a:r>
              <a:rPr lang="en-US" sz="2600" b="1" dirty="0" err="1"/>
              <a:t>usljed</a:t>
            </a:r>
            <a:r>
              <a:rPr lang="en-US" sz="2600" b="1" dirty="0"/>
              <a:t> </a:t>
            </a:r>
            <a:r>
              <a:rPr lang="en-US" sz="2600" b="1" dirty="0" err="1"/>
              <a:t>elementarne</a:t>
            </a:r>
            <a:r>
              <a:rPr lang="en-US" sz="2600" b="1" dirty="0"/>
              <a:t> </a:t>
            </a:r>
            <a:r>
              <a:rPr lang="en-US" sz="2600" b="1" dirty="0" err="1"/>
              <a:t>nepogode</a:t>
            </a:r>
            <a:r>
              <a:rPr lang="en-US" sz="2600" b="1" dirty="0"/>
              <a:t>	-</a:t>
            </a:r>
            <a:r>
              <a:rPr lang="en-US" sz="2600" b="1" dirty="0" err="1"/>
              <a:t>Komisija</a:t>
            </a:r>
            <a:r>
              <a:rPr lang="en-US" sz="2600" b="1" dirty="0"/>
              <a:t> za </a:t>
            </a:r>
            <a:r>
              <a:rPr lang="en-US" sz="2600" b="1" dirty="0" err="1"/>
              <a:t>popis</a:t>
            </a:r>
            <a:r>
              <a:rPr lang="en-US" sz="2600" b="1" dirty="0"/>
              <a:t> i </a:t>
            </a:r>
            <a:r>
              <a:rPr lang="en-US" sz="2600" b="1" dirty="0" err="1"/>
              <a:t>procjenu</a:t>
            </a:r>
            <a:r>
              <a:rPr lang="en-US" sz="2600" b="1" dirty="0"/>
              <a:t> </a:t>
            </a:r>
            <a:r>
              <a:rPr lang="en-US" sz="2600" b="1" dirty="0" err="1"/>
              <a:t>štete</a:t>
            </a:r>
            <a:r>
              <a:rPr lang="en-US" sz="2600" b="1" dirty="0"/>
              <a:t>	-</a:t>
            </a:r>
            <a:r>
              <a:rPr lang="en-US" sz="2600" b="1" dirty="0" err="1"/>
              <a:t>Savjeti</a:t>
            </a:r>
            <a:r>
              <a:rPr lang="en-US" sz="2600" b="1" dirty="0"/>
              <a:t> MZ	</a:t>
            </a:r>
            <a:r>
              <a:rPr lang="en-US" sz="2600" b="1" dirty="0" err="1"/>
              <a:t>Prema</a:t>
            </a:r>
            <a:r>
              <a:rPr lang="en-US" sz="2600" b="1" dirty="0"/>
              <a:t> </a:t>
            </a:r>
            <a:r>
              <a:rPr lang="en-US" sz="2600" b="1" dirty="0" err="1"/>
              <a:t>procjeni</a:t>
            </a:r>
            <a:r>
              <a:rPr lang="en-US" sz="2600" b="1" dirty="0"/>
              <a:t> </a:t>
            </a:r>
            <a:r>
              <a:rPr lang="en-US" sz="2600" b="1" dirty="0" err="1"/>
              <a:t>situacije</a:t>
            </a:r>
            <a:r>
              <a:rPr lang="en-US" sz="2600" b="1" dirty="0"/>
              <a:t>	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26803393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CD48CE7-F032-4970-90A6-B601118DDA04}"/>
              </a:ext>
            </a:extLst>
          </p:cNvPr>
          <p:cNvSpPr/>
          <p:nvPr/>
        </p:nvSpPr>
        <p:spPr>
          <a:xfrm>
            <a:off x="307509" y="108312"/>
            <a:ext cx="1126863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sz="2800" dirty="0"/>
              <a:t>REPUBLIČKI VODNI INFORMACIONI SISTEM – RVIS</a:t>
            </a:r>
          </a:p>
          <a:p>
            <a:endParaRPr lang="en-US" sz="2800" dirty="0"/>
          </a:p>
          <a:p>
            <a:r>
              <a:rPr lang="en-US" sz="2600" dirty="0" err="1"/>
              <a:t>Upravljanje</a:t>
            </a:r>
            <a:r>
              <a:rPr lang="en-US" sz="2600" dirty="0"/>
              <a:t> </a:t>
            </a:r>
            <a:r>
              <a:rPr lang="en-US" sz="2600" dirty="0" err="1"/>
              <a:t>vodama</a:t>
            </a:r>
            <a:r>
              <a:rPr lang="en-US" sz="2600" dirty="0"/>
              <a:t> </a:t>
            </a:r>
            <a:r>
              <a:rPr lang="en-US" sz="2600" dirty="0" err="1"/>
              <a:t>kao</a:t>
            </a:r>
            <a:r>
              <a:rPr lang="en-US" sz="2600" dirty="0"/>
              <a:t> </a:t>
            </a:r>
            <a:r>
              <a:rPr lang="en-US" sz="2600" dirty="0" err="1"/>
              <a:t>resursom</a:t>
            </a:r>
            <a:r>
              <a:rPr lang="en-US" sz="2600" dirty="0"/>
              <a:t> </a:t>
            </a:r>
            <a:r>
              <a:rPr lang="en-US" sz="2600" dirty="0" err="1"/>
              <a:t>budućnosti</a:t>
            </a:r>
            <a:r>
              <a:rPr lang="en-US" sz="2600" dirty="0"/>
              <a:t>, na </a:t>
            </a:r>
            <a:r>
              <a:rPr lang="en-US" sz="2600" dirty="0" err="1"/>
              <a:t>današnjem</a:t>
            </a:r>
            <a:r>
              <a:rPr lang="en-US" sz="2600" dirty="0"/>
              <a:t> </a:t>
            </a:r>
            <a:r>
              <a:rPr lang="en-US" sz="2600" dirty="0" err="1"/>
              <a:t>stepenu</a:t>
            </a:r>
            <a:r>
              <a:rPr lang="en-US" sz="2600" dirty="0"/>
              <a:t> </a:t>
            </a:r>
            <a:r>
              <a:rPr lang="en-US" sz="2600" dirty="0" err="1"/>
              <a:t>tehnološkog</a:t>
            </a:r>
            <a:r>
              <a:rPr lang="en-US" sz="2600" dirty="0"/>
              <a:t> </a:t>
            </a:r>
            <a:r>
              <a:rPr lang="en-US" sz="2600" dirty="0" err="1"/>
              <a:t>razvoja</a:t>
            </a:r>
            <a:r>
              <a:rPr lang="en-US" sz="2600" dirty="0"/>
              <a:t>, </a:t>
            </a:r>
            <a:r>
              <a:rPr lang="en-US" sz="2600" dirty="0" err="1"/>
              <a:t>nezamislivo</a:t>
            </a:r>
            <a:r>
              <a:rPr lang="en-US" sz="2600" dirty="0"/>
              <a:t> je bez </a:t>
            </a:r>
            <a:r>
              <a:rPr lang="en-US" sz="2600" dirty="0" err="1"/>
              <a:t>kvalitetnog</a:t>
            </a:r>
            <a:r>
              <a:rPr lang="en-US" sz="2600" dirty="0"/>
              <a:t> </a:t>
            </a:r>
            <a:r>
              <a:rPr lang="en-US" sz="2600" dirty="0" err="1"/>
              <a:t>monitoringa</a:t>
            </a:r>
            <a:r>
              <a:rPr lang="en-US" sz="2600" dirty="0"/>
              <a:t> </a:t>
            </a:r>
            <a:r>
              <a:rPr lang="en-US" sz="2600" dirty="0" err="1"/>
              <a:t>oslonjenog</a:t>
            </a:r>
            <a:r>
              <a:rPr lang="en-US" sz="2600" dirty="0"/>
              <a:t> na </a:t>
            </a:r>
            <a:r>
              <a:rPr lang="en-US" sz="2600" dirty="0" err="1"/>
              <a:t>tehnologiju</a:t>
            </a:r>
            <a:r>
              <a:rPr lang="en-US" sz="2600" dirty="0"/>
              <a:t> </a:t>
            </a:r>
            <a:r>
              <a:rPr lang="en-US" sz="2600" dirty="0" err="1"/>
              <a:t>geografskih</a:t>
            </a:r>
            <a:r>
              <a:rPr lang="en-US" sz="2600" dirty="0"/>
              <a:t> </a:t>
            </a:r>
            <a:r>
              <a:rPr lang="en-US" sz="2600" dirty="0" err="1"/>
              <a:t>informacionih</a:t>
            </a:r>
            <a:r>
              <a:rPr lang="en-US" sz="2600" dirty="0"/>
              <a:t> </a:t>
            </a:r>
            <a:r>
              <a:rPr lang="en-US" sz="2600" dirty="0" err="1"/>
              <a:t>sistema</a:t>
            </a:r>
            <a:r>
              <a:rPr lang="en-US" sz="2600" dirty="0"/>
              <a:t> (GIS). </a:t>
            </a:r>
            <a:r>
              <a:rPr lang="en-US" sz="2600" dirty="0" err="1"/>
              <a:t>Osnovni</a:t>
            </a:r>
            <a:r>
              <a:rPr lang="en-US" sz="2600" dirty="0"/>
              <a:t> </a:t>
            </a:r>
            <a:r>
              <a:rPr lang="en-US" sz="2600" dirty="0" err="1"/>
              <a:t>cilj</a:t>
            </a:r>
            <a:r>
              <a:rPr lang="en-US" sz="2600" dirty="0"/>
              <a:t> </a:t>
            </a:r>
            <a:r>
              <a:rPr lang="en-US" sz="2600" dirty="0" err="1"/>
              <a:t>vodnog</a:t>
            </a:r>
            <a:r>
              <a:rPr lang="en-US" sz="2600" dirty="0"/>
              <a:t> </a:t>
            </a:r>
            <a:r>
              <a:rPr lang="en-US" sz="2600" dirty="0" err="1"/>
              <a:t>informacionog</a:t>
            </a:r>
            <a:r>
              <a:rPr lang="en-US" sz="2600" dirty="0"/>
              <a:t> </a:t>
            </a:r>
            <a:r>
              <a:rPr lang="en-US" sz="2600" dirty="0" err="1"/>
              <a:t>sistema</a:t>
            </a:r>
            <a:r>
              <a:rPr lang="en-US" sz="2600" dirty="0"/>
              <a:t> (VIS) je da </a:t>
            </a:r>
            <a:r>
              <a:rPr lang="en-US" sz="2600" dirty="0" err="1"/>
              <a:t>pruži</a:t>
            </a:r>
            <a:r>
              <a:rPr lang="en-US" sz="2600" dirty="0"/>
              <a:t> </a:t>
            </a:r>
            <a:r>
              <a:rPr lang="en-US" sz="2600" dirty="0" err="1"/>
              <a:t>podršku</a:t>
            </a:r>
            <a:r>
              <a:rPr lang="en-US" sz="2600" dirty="0"/>
              <a:t> u </a:t>
            </a:r>
            <a:r>
              <a:rPr lang="en-US" sz="2600" dirty="0" err="1"/>
              <a:t>upravljanju</a:t>
            </a:r>
            <a:r>
              <a:rPr lang="en-US" sz="2600" dirty="0"/>
              <a:t> </a:t>
            </a:r>
            <a:r>
              <a:rPr lang="en-US" sz="2600" dirty="0" err="1"/>
              <a:t>vodama</a:t>
            </a:r>
            <a:r>
              <a:rPr lang="en-US" sz="2600" dirty="0"/>
              <a:t> u </a:t>
            </a:r>
            <a:r>
              <a:rPr lang="en-US" sz="2600" dirty="0" err="1"/>
              <a:t>svim</a:t>
            </a:r>
            <a:r>
              <a:rPr lang="en-US" sz="2600" dirty="0"/>
              <a:t> </a:t>
            </a:r>
            <a:r>
              <a:rPr lang="en-US" sz="2600" dirty="0" err="1"/>
              <a:t>segmentima</a:t>
            </a:r>
            <a:r>
              <a:rPr lang="en-US" sz="2600" dirty="0"/>
              <a:t>: </a:t>
            </a:r>
            <a:r>
              <a:rPr lang="en-US" sz="2600" dirty="0" err="1"/>
              <a:t>planiranju</a:t>
            </a:r>
            <a:r>
              <a:rPr lang="en-US" sz="2600" dirty="0"/>
              <a:t>, </a:t>
            </a:r>
            <a:r>
              <a:rPr lang="en-US" sz="2600" dirty="0" err="1"/>
              <a:t>istraživanju</a:t>
            </a:r>
            <a:r>
              <a:rPr lang="en-US" sz="2600" dirty="0"/>
              <a:t>, </a:t>
            </a:r>
            <a:r>
              <a:rPr lang="en-US" sz="2600" dirty="0" err="1"/>
              <a:t>projektovanju</a:t>
            </a:r>
            <a:r>
              <a:rPr lang="en-US" sz="2600" dirty="0"/>
              <a:t>, </a:t>
            </a:r>
            <a:r>
              <a:rPr lang="en-US" sz="2600" dirty="0" err="1"/>
              <a:t>izradi</a:t>
            </a:r>
            <a:r>
              <a:rPr lang="en-US" sz="2600" dirty="0"/>
              <a:t>, </a:t>
            </a:r>
            <a:r>
              <a:rPr lang="en-US" sz="2600" dirty="0" err="1"/>
              <a:t>održavanju</a:t>
            </a:r>
            <a:r>
              <a:rPr lang="en-US" sz="2600" dirty="0"/>
              <a:t>, </a:t>
            </a:r>
            <a:r>
              <a:rPr lang="en-US" sz="2600" dirty="0" err="1"/>
              <a:t>izvještavanju</a:t>
            </a:r>
            <a:r>
              <a:rPr lang="en-US" sz="2600" dirty="0"/>
              <a:t> </a:t>
            </a:r>
            <a:r>
              <a:rPr lang="en-US" sz="2600" dirty="0" err="1"/>
              <a:t>prema</a:t>
            </a:r>
            <a:r>
              <a:rPr lang="en-US" sz="2600" dirty="0"/>
              <a:t> </a:t>
            </a:r>
            <a:r>
              <a:rPr lang="en-US" sz="2600" dirty="0" err="1"/>
              <a:t>međunarodnim</a:t>
            </a:r>
            <a:r>
              <a:rPr lang="en-US" sz="2600" dirty="0"/>
              <a:t> </a:t>
            </a:r>
            <a:r>
              <a:rPr lang="en-US" sz="2600" dirty="0" err="1"/>
              <a:t>obavezama</a:t>
            </a:r>
            <a:r>
              <a:rPr lang="en-US" sz="2600" dirty="0"/>
              <a:t>, </a:t>
            </a:r>
            <a:r>
              <a:rPr lang="en-US" sz="2600" dirty="0" err="1"/>
              <a:t>te</a:t>
            </a:r>
            <a:r>
              <a:rPr lang="en-US" sz="2600" dirty="0"/>
              <a:t> </a:t>
            </a:r>
            <a:r>
              <a:rPr lang="en-US" sz="2600" dirty="0" err="1"/>
              <a:t>praćenju</a:t>
            </a:r>
            <a:r>
              <a:rPr lang="en-US" sz="2600" dirty="0"/>
              <a:t> i </a:t>
            </a:r>
            <a:r>
              <a:rPr lang="en-US" sz="2600" dirty="0" err="1"/>
              <a:t>informisanju</a:t>
            </a:r>
            <a:r>
              <a:rPr lang="en-US" sz="2600" dirty="0"/>
              <a:t> </a:t>
            </a:r>
            <a:r>
              <a:rPr lang="en-US" sz="2600" dirty="0" err="1"/>
              <a:t>javnosti</a:t>
            </a:r>
            <a:r>
              <a:rPr lang="en-US" sz="2600" dirty="0"/>
              <a:t>.</a:t>
            </a:r>
          </a:p>
          <a:p>
            <a:endParaRPr lang="en-US" sz="2600" dirty="0"/>
          </a:p>
          <a:p>
            <a:r>
              <a:rPr lang="en-US" sz="2600" dirty="0" err="1"/>
              <a:t>Javna</a:t>
            </a:r>
            <a:r>
              <a:rPr lang="en-US" sz="2600" dirty="0"/>
              <a:t> </a:t>
            </a:r>
            <a:r>
              <a:rPr lang="en-US" sz="2600" dirty="0" err="1"/>
              <a:t>ustanova</a:t>
            </a:r>
            <a:r>
              <a:rPr lang="en-US" sz="2600" dirty="0"/>
              <a:t> „</a:t>
            </a:r>
            <a:r>
              <a:rPr lang="en-US" sz="2600" dirty="0" err="1"/>
              <a:t>Vode</a:t>
            </a:r>
            <a:r>
              <a:rPr lang="en-US" sz="2600" dirty="0"/>
              <a:t> </a:t>
            </a:r>
            <a:r>
              <a:rPr lang="en-US" sz="2600" dirty="0" err="1"/>
              <a:t>Srpske</a:t>
            </a:r>
            <a:r>
              <a:rPr lang="en-US" sz="2600" dirty="0"/>
              <a:t>“ </a:t>
            </a:r>
            <a:r>
              <a:rPr lang="en-US" sz="2600" dirty="0" err="1"/>
              <a:t>prepoznala</a:t>
            </a:r>
            <a:r>
              <a:rPr lang="en-US" sz="2600" dirty="0"/>
              <a:t> je </a:t>
            </a:r>
            <a:r>
              <a:rPr lang="en-US" sz="2600" dirty="0" err="1"/>
              <a:t>značaj</a:t>
            </a:r>
            <a:r>
              <a:rPr lang="en-US" sz="2600" dirty="0"/>
              <a:t> </a:t>
            </a:r>
            <a:r>
              <a:rPr lang="en-US" sz="2600" dirty="0" err="1"/>
              <a:t>vodnog</a:t>
            </a:r>
            <a:r>
              <a:rPr lang="en-US" sz="2600" dirty="0"/>
              <a:t> </a:t>
            </a:r>
            <a:r>
              <a:rPr lang="en-US" sz="2600" dirty="0" err="1"/>
              <a:t>informacionog</a:t>
            </a:r>
            <a:r>
              <a:rPr lang="en-US" sz="2600" dirty="0"/>
              <a:t> </a:t>
            </a:r>
            <a:r>
              <a:rPr lang="en-US" sz="2600" dirty="0" err="1"/>
              <a:t>sistema</a:t>
            </a:r>
            <a:r>
              <a:rPr lang="en-US" sz="2600" dirty="0"/>
              <a:t>, </a:t>
            </a:r>
            <a:r>
              <a:rPr lang="en-US" sz="2600" dirty="0" err="1"/>
              <a:t>te</a:t>
            </a:r>
            <a:r>
              <a:rPr lang="en-US" sz="2600" dirty="0"/>
              <a:t> je </a:t>
            </a:r>
            <a:r>
              <a:rPr lang="en-US" sz="2600" dirty="0" err="1"/>
              <a:t>tako</a:t>
            </a:r>
            <a:r>
              <a:rPr lang="en-US" sz="2600" dirty="0"/>
              <a:t> u </a:t>
            </a:r>
            <a:r>
              <a:rPr lang="en-US" sz="2600" dirty="0" err="1"/>
              <a:t>prethodnom</a:t>
            </a:r>
            <a:r>
              <a:rPr lang="en-US" sz="2600" dirty="0"/>
              <a:t> </a:t>
            </a:r>
            <a:r>
              <a:rPr lang="en-US" sz="2600" dirty="0" err="1"/>
              <a:t>periodu</a:t>
            </a:r>
            <a:r>
              <a:rPr lang="en-US" sz="2600" dirty="0"/>
              <a:t> </a:t>
            </a:r>
            <a:r>
              <a:rPr lang="en-US" sz="2600" dirty="0" err="1"/>
              <a:t>finansirala</a:t>
            </a:r>
            <a:r>
              <a:rPr lang="en-US" sz="2600" dirty="0"/>
              <a:t> </a:t>
            </a:r>
            <a:r>
              <a:rPr lang="en-US" sz="2600" dirty="0" err="1"/>
              <a:t>izradu</a:t>
            </a:r>
            <a:r>
              <a:rPr lang="en-US" sz="2600" dirty="0"/>
              <a:t> </a:t>
            </a:r>
            <a:r>
              <a:rPr lang="en-US" sz="2600" dirty="0" err="1"/>
              <a:t>više</a:t>
            </a:r>
            <a:r>
              <a:rPr lang="en-US" sz="2600" dirty="0"/>
              <a:t> web </a:t>
            </a:r>
            <a:r>
              <a:rPr lang="en-US" sz="2600" dirty="0" err="1"/>
              <a:t>orjentisanih</a:t>
            </a:r>
            <a:r>
              <a:rPr lang="en-US" sz="2600" dirty="0"/>
              <a:t> </a:t>
            </a:r>
            <a:r>
              <a:rPr lang="en-US" sz="2600" dirty="0" err="1"/>
              <a:t>aplikacija</a:t>
            </a:r>
            <a:r>
              <a:rPr lang="en-US" sz="2600" dirty="0"/>
              <a:t> za </a:t>
            </a:r>
            <a:r>
              <a:rPr lang="en-US" sz="2600" dirty="0" err="1"/>
              <a:t>unos</a:t>
            </a:r>
            <a:r>
              <a:rPr lang="en-US" sz="2600" dirty="0"/>
              <a:t> </a:t>
            </a:r>
            <a:r>
              <a:rPr lang="en-US" sz="2600" dirty="0" err="1"/>
              <a:t>alfanumeričkih</a:t>
            </a:r>
            <a:r>
              <a:rPr lang="en-US" sz="2600" dirty="0"/>
              <a:t> </a:t>
            </a:r>
            <a:r>
              <a:rPr lang="en-US" sz="2600" dirty="0" err="1"/>
              <a:t>podataka</a:t>
            </a:r>
            <a:r>
              <a:rPr lang="en-US" sz="2600" dirty="0"/>
              <a:t> </a:t>
            </a:r>
            <a:r>
              <a:rPr lang="en-US" sz="2600" dirty="0" err="1"/>
              <a:t>koje</a:t>
            </a:r>
            <a:r>
              <a:rPr lang="en-US" sz="2600" dirty="0"/>
              <a:t> </a:t>
            </a:r>
            <a:r>
              <a:rPr lang="en-US" sz="2600" dirty="0" err="1"/>
              <a:t>omogućavaju</a:t>
            </a:r>
            <a:r>
              <a:rPr lang="en-US" sz="2600" dirty="0"/>
              <a:t> </a:t>
            </a:r>
            <a:r>
              <a:rPr lang="en-US" sz="2600" dirty="0" err="1"/>
              <a:t>jednostavan</a:t>
            </a:r>
            <a:r>
              <a:rPr lang="en-US" sz="2600" dirty="0"/>
              <a:t> i </a:t>
            </a:r>
            <a:r>
              <a:rPr lang="en-US" sz="2600" dirty="0" err="1"/>
              <a:t>siguran</a:t>
            </a:r>
            <a:r>
              <a:rPr lang="en-US" sz="2600" dirty="0"/>
              <a:t> </a:t>
            </a:r>
            <a:r>
              <a:rPr lang="en-US" sz="2600" dirty="0" err="1"/>
              <a:t>način</a:t>
            </a:r>
            <a:r>
              <a:rPr lang="en-US" sz="2600" dirty="0"/>
              <a:t> </a:t>
            </a:r>
            <a:r>
              <a:rPr lang="en-US" sz="2600" dirty="0" err="1"/>
              <a:t>unošenja</a:t>
            </a:r>
            <a:r>
              <a:rPr lang="en-US" sz="2600" dirty="0"/>
              <a:t> i </a:t>
            </a:r>
            <a:r>
              <a:rPr lang="en-US" sz="2600" dirty="0" err="1"/>
              <a:t>pregleda</a:t>
            </a:r>
            <a:r>
              <a:rPr lang="en-US" sz="2600" dirty="0"/>
              <a:t> </a:t>
            </a:r>
            <a:r>
              <a:rPr lang="en-US" sz="2600" dirty="0" err="1"/>
              <a:t>podataka</a:t>
            </a:r>
            <a:r>
              <a:rPr lang="en-US" sz="2600" dirty="0"/>
              <a:t> </a:t>
            </a:r>
            <a:r>
              <a:rPr lang="en-US" sz="2600" dirty="0" err="1"/>
              <a:t>upotrebom</a:t>
            </a:r>
            <a:r>
              <a:rPr lang="en-US" sz="2600" dirty="0"/>
              <a:t> </a:t>
            </a:r>
            <a:r>
              <a:rPr lang="en-US" sz="2600" dirty="0" err="1"/>
              <a:t>nekog</a:t>
            </a:r>
            <a:r>
              <a:rPr lang="en-US" sz="2600" dirty="0"/>
              <a:t> od </a:t>
            </a:r>
            <a:r>
              <a:rPr lang="en-US" sz="2600" dirty="0" err="1"/>
              <a:t>uobičajenih</a:t>
            </a:r>
            <a:r>
              <a:rPr lang="en-US" sz="2600" dirty="0"/>
              <a:t> web </a:t>
            </a:r>
            <a:r>
              <a:rPr lang="en-US" sz="2600" dirty="0" err="1"/>
              <a:t>pretraživača</a:t>
            </a:r>
            <a:r>
              <a:rPr lang="sr-Latn-BA" sz="2600" dirty="0"/>
              <a:t>.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4004623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8C9CE1-44CC-4C35-ABC9-74418941A007}"/>
              </a:ext>
            </a:extLst>
          </p:cNvPr>
          <p:cNvSpPr txBox="1"/>
          <p:nvPr/>
        </p:nvSpPr>
        <p:spPr>
          <a:xfrm>
            <a:off x="1073426" y="1298713"/>
            <a:ext cx="10045148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600" dirty="0"/>
          </a:p>
          <a:p>
            <a:r>
              <a:rPr lang="en-US" sz="2600" dirty="0" err="1"/>
              <a:t>Osim</a:t>
            </a:r>
            <a:r>
              <a:rPr lang="en-US" sz="2600" dirty="0"/>
              <a:t> </a:t>
            </a:r>
            <a:r>
              <a:rPr lang="en-US" sz="2600" dirty="0" err="1"/>
              <a:t>svega</a:t>
            </a:r>
            <a:r>
              <a:rPr lang="en-US" sz="2600" dirty="0"/>
              <a:t> gore </a:t>
            </a:r>
            <a:r>
              <a:rPr lang="en-US" sz="2600" dirty="0" err="1"/>
              <a:t>navedenog</a:t>
            </a:r>
            <a:r>
              <a:rPr lang="en-US" sz="2600" dirty="0"/>
              <a:t> za </a:t>
            </a:r>
            <a:r>
              <a:rPr lang="en-US" sz="2600" dirty="0" err="1"/>
              <a:t>zaštitu</a:t>
            </a:r>
            <a:r>
              <a:rPr lang="en-US" sz="2600" dirty="0"/>
              <a:t> i </a:t>
            </a:r>
            <a:r>
              <a:rPr lang="en-US" sz="2600" dirty="0" err="1"/>
              <a:t>živote</a:t>
            </a:r>
            <a:r>
              <a:rPr lang="en-US" sz="2600" dirty="0"/>
              <a:t> </a:t>
            </a:r>
            <a:r>
              <a:rPr lang="en-US" sz="2600" dirty="0" err="1"/>
              <a:t>građana</a:t>
            </a:r>
            <a:r>
              <a:rPr lang="en-US" sz="2600" dirty="0"/>
              <a:t>  </a:t>
            </a:r>
            <a:r>
              <a:rPr lang="en-US" sz="2600" dirty="0" err="1"/>
              <a:t>koji</a:t>
            </a:r>
            <a:r>
              <a:rPr lang="en-US" sz="2600" dirty="0"/>
              <a:t> </a:t>
            </a:r>
            <a:r>
              <a:rPr lang="en-US" sz="2600" dirty="0" err="1"/>
              <a:t>su</a:t>
            </a:r>
            <a:r>
              <a:rPr lang="en-US" sz="2600" dirty="0"/>
              <a:t> </a:t>
            </a:r>
            <a:r>
              <a:rPr lang="en-US" sz="2600" dirty="0" err="1"/>
              <a:t>vidljivi</a:t>
            </a:r>
            <a:r>
              <a:rPr lang="en-US" sz="2600" dirty="0"/>
              <a:t> od </a:t>
            </a:r>
            <a:r>
              <a:rPr lang="en-US" sz="2600" dirty="0" err="1"/>
              <a:t>poplava</a:t>
            </a:r>
            <a:r>
              <a:rPr lang="en-US" sz="2600" dirty="0"/>
              <a:t>, ne </a:t>
            </a:r>
            <a:r>
              <a:rPr lang="en-US" sz="2600" dirty="0" err="1"/>
              <a:t>smijemo</a:t>
            </a:r>
            <a:r>
              <a:rPr lang="en-US" sz="2600" dirty="0"/>
              <a:t> </a:t>
            </a:r>
            <a:r>
              <a:rPr lang="en-US" sz="2600" dirty="0" err="1"/>
              <a:t>zaboraviti</a:t>
            </a:r>
            <a:r>
              <a:rPr lang="en-US" sz="2600" dirty="0"/>
              <a:t> </a:t>
            </a:r>
            <a:r>
              <a:rPr lang="en-US" sz="2600" dirty="0" err="1"/>
              <a:t>ni</a:t>
            </a:r>
            <a:r>
              <a:rPr lang="en-US" sz="2600" dirty="0"/>
              <a:t> one </a:t>
            </a:r>
            <a:r>
              <a:rPr lang="en-US" sz="2600" dirty="0" err="1"/>
              <a:t>manje</a:t>
            </a:r>
            <a:r>
              <a:rPr lang="en-US" sz="2600" dirty="0"/>
              <a:t> </a:t>
            </a:r>
            <a:r>
              <a:rPr lang="en-US" sz="2600" dirty="0" err="1"/>
              <a:t>vidljive</a:t>
            </a:r>
            <a:r>
              <a:rPr lang="en-US" sz="2600" dirty="0"/>
              <a:t>: a to je da </a:t>
            </a:r>
            <a:r>
              <a:rPr lang="en-US" sz="2600" dirty="0" err="1"/>
              <a:t>svaka</a:t>
            </a:r>
            <a:r>
              <a:rPr lang="en-US" sz="2600" dirty="0"/>
              <a:t> </a:t>
            </a:r>
            <a:r>
              <a:rPr lang="en-US" sz="2600" dirty="0" err="1"/>
              <a:t>rijeka</a:t>
            </a:r>
            <a:r>
              <a:rPr lang="en-US" sz="2600" dirty="0"/>
              <a:t>, pa i </a:t>
            </a:r>
            <a:r>
              <a:rPr lang="en-US" sz="2600" dirty="0" err="1"/>
              <a:t>naša</a:t>
            </a:r>
            <a:r>
              <a:rPr lang="en-US" sz="2600" dirty="0"/>
              <a:t> </a:t>
            </a:r>
            <a:r>
              <a:rPr lang="en-US" sz="2600" dirty="0" err="1"/>
              <a:t>sa</a:t>
            </a:r>
            <a:r>
              <a:rPr lang="en-US" sz="2600" dirty="0"/>
              <a:t> </a:t>
            </a:r>
            <a:r>
              <a:rPr lang="en-US" sz="2600" dirty="0" err="1"/>
              <a:t>sobom</a:t>
            </a:r>
            <a:r>
              <a:rPr lang="en-US" sz="2600" dirty="0"/>
              <a:t> </a:t>
            </a:r>
            <a:r>
              <a:rPr lang="en-US" sz="2600" dirty="0" err="1"/>
              <a:t>nakon</a:t>
            </a:r>
            <a:r>
              <a:rPr lang="en-US" sz="2600" dirty="0"/>
              <a:t> </a:t>
            </a:r>
            <a:r>
              <a:rPr lang="en-US" sz="2600" dirty="0" err="1"/>
              <a:t>svega</a:t>
            </a:r>
            <a:r>
              <a:rPr lang="en-US" sz="2600" dirty="0"/>
              <a:t> </a:t>
            </a:r>
            <a:r>
              <a:rPr lang="en-US" sz="2600" dirty="0" err="1"/>
              <a:t>nosi</a:t>
            </a:r>
            <a:r>
              <a:rPr lang="en-US" sz="2600" dirty="0"/>
              <a:t> i </a:t>
            </a:r>
            <a:r>
              <a:rPr lang="en-US" sz="2600" dirty="0" err="1"/>
              <a:t>svoje</a:t>
            </a:r>
            <a:r>
              <a:rPr lang="en-US" sz="2600" dirty="0"/>
              <a:t> </a:t>
            </a:r>
            <a:r>
              <a:rPr lang="en-US" sz="2600" dirty="0" err="1"/>
              <a:t>rane</a:t>
            </a:r>
            <a:r>
              <a:rPr lang="en-US" sz="2600" dirty="0"/>
              <a:t>. Sav </a:t>
            </a:r>
            <a:r>
              <a:rPr lang="en-US" sz="2600" dirty="0" err="1"/>
              <a:t>otpad</a:t>
            </a:r>
            <a:r>
              <a:rPr lang="en-US" sz="2600" dirty="0"/>
              <a:t> </a:t>
            </a:r>
            <a:r>
              <a:rPr lang="en-US" sz="2600" dirty="0" err="1"/>
              <a:t>pronađen</a:t>
            </a:r>
            <a:r>
              <a:rPr lang="en-US" sz="2600" dirty="0"/>
              <a:t> na </a:t>
            </a:r>
            <a:r>
              <a:rPr lang="en-US" sz="2600" dirty="0" err="1"/>
              <a:t>kopnu</a:t>
            </a:r>
            <a:r>
              <a:rPr lang="en-US" sz="2600" dirty="0"/>
              <a:t> „</a:t>
            </a:r>
            <a:r>
              <a:rPr lang="en-US" sz="2600" dirty="0" err="1"/>
              <a:t>pokupi“i</a:t>
            </a:r>
            <a:r>
              <a:rPr lang="en-US" sz="2600" dirty="0"/>
              <a:t> to </a:t>
            </a:r>
            <a:r>
              <a:rPr lang="en-US" sz="2600" dirty="0" err="1"/>
              <a:t>vidimo</a:t>
            </a:r>
            <a:r>
              <a:rPr lang="en-US" sz="2600" dirty="0"/>
              <a:t>. Ono </a:t>
            </a:r>
            <a:r>
              <a:rPr lang="en-US" sz="2600" dirty="0" err="1"/>
              <a:t>što</a:t>
            </a:r>
            <a:r>
              <a:rPr lang="en-US" sz="2600" dirty="0"/>
              <a:t> ne </a:t>
            </a:r>
            <a:r>
              <a:rPr lang="en-US" sz="2600" dirty="0" err="1"/>
              <a:t>vidimo</a:t>
            </a:r>
            <a:r>
              <a:rPr lang="en-US" sz="2600" dirty="0"/>
              <a:t>, a </a:t>
            </a:r>
            <a:r>
              <a:rPr lang="en-US" sz="2600" dirty="0" err="1"/>
              <a:t>takođe</a:t>
            </a:r>
            <a:r>
              <a:rPr lang="en-US" sz="2600" dirty="0"/>
              <a:t> </a:t>
            </a:r>
            <a:r>
              <a:rPr lang="en-US" sz="2600" dirty="0" err="1"/>
              <a:t>odnese</a:t>
            </a:r>
            <a:r>
              <a:rPr lang="en-US" sz="2600" dirty="0"/>
              <a:t> i </a:t>
            </a:r>
            <a:r>
              <a:rPr lang="en-US" sz="2600" dirty="0" err="1"/>
              <a:t>zbog</a:t>
            </a:r>
            <a:r>
              <a:rPr lang="en-US" sz="2600" dirty="0"/>
              <a:t> toga se </a:t>
            </a:r>
            <a:r>
              <a:rPr lang="en-US" sz="2600" dirty="0" err="1"/>
              <a:t>razboljeva</a:t>
            </a:r>
            <a:r>
              <a:rPr lang="en-US" sz="2600" dirty="0"/>
              <a:t>, </a:t>
            </a:r>
            <a:r>
              <a:rPr lang="en-US" sz="2600" dirty="0" err="1"/>
              <a:t>su</a:t>
            </a:r>
            <a:r>
              <a:rPr lang="en-US" sz="2600" dirty="0"/>
              <a:t> </a:t>
            </a:r>
            <a:r>
              <a:rPr lang="en-US" sz="2600" dirty="0" err="1"/>
              <a:t>pokupljeni</a:t>
            </a:r>
            <a:r>
              <a:rPr lang="en-US" sz="2600" dirty="0"/>
              <a:t> </a:t>
            </a:r>
            <a:r>
              <a:rPr lang="en-US" sz="2600" dirty="0" err="1"/>
              <a:t>pesticidi</a:t>
            </a:r>
            <a:r>
              <a:rPr lang="en-US" sz="2600" dirty="0"/>
              <a:t> </a:t>
            </a:r>
            <a:r>
              <a:rPr lang="en-US" sz="2600" dirty="0" err="1"/>
              <a:t>iz</a:t>
            </a:r>
            <a:r>
              <a:rPr lang="en-US" sz="2600" dirty="0"/>
              <a:t> </a:t>
            </a:r>
            <a:r>
              <a:rPr lang="en-US" sz="2600" dirty="0" err="1"/>
              <a:t>zemlje</a:t>
            </a:r>
            <a:r>
              <a:rPr lang="en-US" sz="2600" dirty="0"/>
              <a:t> </a:t>
            </a:r>
            <a:r>
              <a:rPr lang="en-US" sz="2600" dirty="0" err="1"/>
              <a:t>sa</a:t>
            </a:r>
            <a:r>
              <a:rPr lang="en-US" sz="2600" dirty="0"/>
              <a:t> </a:t>
            </a:r>
            <a:r>
              <a:rPr lang="en-US" sz="2600" dirty="0" err="1"/>
              <a:t>okolnog</a:t>
            </a:r>
            <a:r>
              <a:rPr lang="en-US" sz="2600" dirty="0"/>
              <a:t> </a:t>
            </a:r>
            <a:r>
              <a:rPr lang="en-US" sz="2600" dirty="0" err="1"/>
              <a:t>poljoprivrednog</a:t>
            </a:r>
            <a:r>
              <a:rPr lang="en-US" sz="2600" dirty="0"/>
              <a:t> </a:t>
            </a:r>
            <a:r>
              <a:rPr lang="en-US" sz="2600" dirty="0" err="1"/>
              <a:t>zemljišta</a:t>
            </a:r>
            <a:r>
              <a:rPr lang="en-US" sz="2600" dirty="0"/>
              <a:t> i </a:t>
            </a:r>
            <a:r>
              <a:rPr lang="en-US" sz="2600" dirty="0" err="1"/>
              <a:t>stočne</a:t>
            </a:r>
            <a:r>
              <a:rPr lang="en-US" sz="2600" dirty="0"/>
              <a:t> </a:t>
            </a:r>
            <a:r>
              <a:rPr lang="en-US" sz="2600" dirty="0" err="1"/>
              <a:t>fekalije</a:t>
            </a:r>
            <a:r>
              <a:rPr lang="en-US" sz="2600" dirty="0"/>
              <a:t>. O </a:t>
            </a:r>
            <a:r>
              <a:rPr lang="en-US" sz="2600" dirty="0" err="1"/>
              <a:t>sredinama</a:t>
            </a:r>
            <a:r>
              <a:rPr lang="en-US" sz="2600" dirty="0"/>
              <a:t> u </a:t>
            </a:r>
            <a:r>
              <a:rPr lang="en-US" sz="2600" dirty="0" err="1"/>
              <a:t>kojima</a:t>
            </a:r>
            <a:r>
              <a:rPr lang="en-US" sz="2600" dirty="0"/>
              <a:t> je </a:t>
            </a:r>
            <a:r>
              <a:rPr lang="en-US" sz="2600" dirty="0" err="1"/>
              <a:t>razvijena</a:t>
            </a:r>
            <a:r>
              <a:rPr lang="en-US" sz="2600" dirty="0"/>
              <a:t> </a:t>
            </a:r>
            <a:r>
              <a:rPr lang="en-US" sz="2600" dirty="0" err="1"/>
              <a:t>hemijska</a:t>
            </a:r>
            <a:r>
              <a:rPr lang="en-US" sz="2600" dirty="0"/>
              <a:t> i </a:t>
            </a:r>
            <a:r>
              <a:rPr lang="en-US" sz="2600" dirty="0" err="1"/>
              <a:t>slična</a:t>
            </a:r>
            <a:r>
              <a:rPr lang="en-US" sz="2600" dirty="0"/>
              <a:t> </a:t>
            </a:r>
            <a:r>
              <a:rPr lang="en-US" sz="2600" dirty="0" err="1"/>
              <a:t>industrija</a:t>
            </a:r>
            <a:r>
              <a:rPr lang="en-US" sz="2600" dirty="0"/>
              <a:t> ne </a:t>
            </a:r>
            <a:r>
              <a:rPr lang="en-US" sz="2600" dirty="0" err="1"/>
              <a:t>smijemo</a:t>
            </a:r>
            <a:r>
              <a:rPr lang="en-US" sz="2600" dirty="0"/>
              <a:t> </a:t>
            </a:r>
            <a:r>
              <a:rPr lang="en-US" sz="2600" dirty="0" err="1"/>
              <a:t>ni</a:t>
            </a:r>
            <a:r>
              <a:rPr lang="en-US" sz="2600" dirty="0"/>
              <a:t> da </a:t>
            </a:r>
            <a:r>
              <a:rPr lang="en-US" sz="2600" dirty="0" err="1"/>
              <a:t>razmišljamo</a:t>
            </a:r>
            <a:r>
              <a:rPr lang="en-US" sz="2600" dirty="0"/>
              <a:t>...</a:t>
            </a:r>
          </a:p>
          <a:p>
            <a:r>
              <a:rPr lang="en-US" sz="2600" dirty="0"/>
              <a:t> </a:t>
            </a:r>
            <a:r>
              <a:rPr lang="en-US" sz="2600" dirty="0" err="1"/>
              <a:t>Zato</a:t>
            </a:r>
            <a:r>
              <a:rPr lang="en-US" sz="2600" dirty="0"/>
              <a:t> </a:t>
            </a:r>
            <a:r>
              <a:rPr lang="en-US" sz="2600" dirty="0" err="1"/>
              <a:t>smatramo</a:t>
            </a:r>
            <a:r>
              <a:rPr lang="en-US" sz="2600" dirty="0"/>
              <a:t>, </a:t>
            </a:r>
            <a:r>
              <a:rPr lang="en-US" sz="2600" dirty="0" err="1"/>
              <a:t>kao</a:t>
            </a:r>
            <a:r>
              <a:rPr lang="en-US" sz="2600" dirty="0"/>
              <a:t> i u </a:t>
            </a:r>
            <a:r>
              <a:rPr lang="en-US" sz="2600" dirty="0" err="1"/>
              <a:t>svakoj</a:t>
            </a:r>
            <a:r>
              <a:rPr lang="en-US" sz="2600" dirty="0"/>
              <a:t> </a:t>
            </a:r>
            <a:r>
              <a:rPr lang="en-US" sz="2600" dirty="0" err="1"/>
              <a:t>drugoj</a:t>
            </a:r>
            <a:r>
              <a:rPr lang="en-US" sz="2600" dirty="0"/>
              <a:t> </a:t>
            </a:r>
            <a:r>
              <a:rPr lang="en-US" sz="2600" dirty="0" err="1"/>
              <a:t>životnoj</a:t>
            </a:r>
            <a:r>
              <a:rPr lang="en-US" sz="2600" dirty="0"/>
              <a:t> </a:t>
            </a:r>
            <a:r>
              <a:rPr lang="en-US" sz="2600" dirty="0" err="1"/>
              <a:t>oblasti</a:t>
            </a:r>
            <a:r>
              <a:rPr lang="en-US" sz="2600" dirty="0"/>
              <a:t> da je </a:t>
            </a:r>
            <a:r>
              <a:rPr lang="en-US" sz="2600" dirty="0" err="1"/>
              <a:t>najvažnija</a:t>
            </a:r>
            <a:r>
              <a:rPr lang="en-US" sz="2600" dirty="0"/>
              <a:t> </a:t>
            </a:r>
            <a:r>
              <a:rPr lang="en-US" sz="2600" dirty="0" err="1"/>
              <a:t>edukacija.Treba</a:t>
            </a:r>
            <a:r>
              <a:rPr lang="en-US" sz="2600" dirty="0"/>
              <a:t> </a:t>
            </a:r>
            <a:r>
              <a:rPr lang="en-US" sz="2600" dirty="0" err="1"/>
              <a:t>uvijek</a:t>
            </a:r>
            <a:r>
              <a:rPr lang="en-US" sz="2600" dirty="0"/>
              <a:t> </a:t>
            </a:r>
            <a:r>
              <a:rPr lang="en-US" sz="2600" dirty="0" err="1"/>
              <a:t>početi</a:t>
            </a:r>
            <a:r>
              <a:rPr lang="en-US" sz="2600" dirty="0"/>
              <a:t> </a:t>
            </a:r>
            <a:r>
              <a:rPr lang="en-US" sz="2600" dirty="0" err="1"/>
              <a:t>misliti</a:t>
            </a:r>
            <a:r>
              <a:rPr lang="en-US" sz="2600" dirty="0"/>
              <a:t> na </a:t>
            </a:r>
            <a:r>
              <a:rPr lang="en-US" sz="2600" dirty="0" err="1"/>
              <a:t>vrijeme</a:t>
            </a:r>
            <a:r>
              <a:rPr lang="en-US" sz="2600" dirty="0"/>
              <a:t>, </a:t>
            </a:r>
            <a:r>
              <a:rPr lang="en-US" sz="2600" dirty="0" err="1"/>
              <a:t>kako</a:t>
            </a:r>
            <a:r>
              <a:rPr lang="en-US" sz="2600" dirty="0"/>
              <a:t> se ne bi </a:t>
            </a:r>
            <a:r>
              <a:rPr lang="en-US" sz="2600" dirty="0" err="1"/>
              <a:t>razboljela</a:t>
            </a:r>
            <a:r>
              <a:rPr lang="en-US" sz="2600" dirty="0"/>
              <a:t> </a:t>
            </a:r>
            <a:r>
              <a:rPr lang="en-US" sz="2600" dirty="0" err="1"/>
              <a:t>rijeka</a:t>
            </a:r>
            <a:r>
              <a:rPr lang="en-US" sz="2600" dirty="0"/>
              <a:t>, a mi </a:t>
            </a:r>
            <a:r>
              <a:rPr lang="en-US" sz="2600" dirty="0" err="1"/>
              <a:t>snosili</a:t>
            </a:r>
            <a:r>
              <a:rPr lang="en-US" sz="2600" dirty="0"/>
              <a:t> </a:t>
            </a:r>
            <a:r>
              <a:rPr lang="en-US" sz="2600" dirty="0" err="1"/>
              <a:t>ogromne</a:t>
            </a:r>
            <a:r>
              <a:rPr lang="en-US" sz="2600" dirty="0"/>
              <a:t> </a:t>
            </a:r>
            <a:r>
              <a:rPr lang="en-US" sz="2600" dirty="0" err="1"/>
              <a:t>posljedice</a:t>
            </a:r>
            <a:r>
              <a:rPr lang="en-US" sz="2600" dirty="0"/>
              <a:t>.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2379021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4F7D77-D4C6-4D70-A1BC-A82F055B3CF6}"/>
              </a:ext>
            </a:extLst>
          </p:cNvPr>
          <p:cNvSpPr/>
          <p:nvPr/>
        </p:nvSpPr>
        <p:spPr>
          <a:xfrm>
            <a:off x="0" y="446580"/>
            <a:ext cx="12192000" cy="1589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1590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sr-Latn-C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Poplave su prvenstveno uslovljene neravnomjernošću i neravnotežom brojnih prirodnih faktora (vodnog režima, klimatskih, geoloških, topografskih) i ljudskih djelatnosti. </a:t>
            </a:r>
          </a:p>
          <a:p>
            <a:pPr indent="215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endParaRPr lang="sr-Latn-CS" sz="2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FDC607-81D2-49A0-8B25-0CEA3B897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878" y="2086709"/>
            <a:ext cx="6579703" cy="447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773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D924A3-85E6-4B0D-90A3-A5131967F790}"/>
              </a:ext>
            </a:extLst>
          </p:cNvPr>
          <p:cNvSpPr/>
          <p:nvPr/>
        </p:nvSpPr>
        <p:spPr>
          <a:xfrm>
            <a:off x="1254370" y="1743963"/>
            <a:ext cx="976532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BA" sz="3200"/>
              <a:t>Kako bi se generalno smanjile štete na imovini stanovništva i omogućio udobniji život u rejonu Grada Gradiška izgrađen je sistem zaštite od poplava koji je do danas uspješno odolijevao svim nedaćama koje su se pojavljivale na ovoj teritoriji u posljednjih četrdesetak godina.</a:t>
            </a:r>
            <a:endParaRPr lang="sr-Latn-BA" sz="3200" dirty="0"/>
          </a:p>
        </p:txBody>
      </p:sp>
    </p:spTree>
    <p:extLst>
      <p:ext uri="{BB962C8B-B14F-4D97-AF65-F5344CB8AC3E}">
        <p14:creationId xmlns:p14="http://schemas.microsoft.com/office/powerpoint/2010/main" val="3050252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7B48A22-36BD-4CDE-8CD7-5D9CEFC3E8CC}"/>
              </a:ext>
            </a:extLst>
          </p:cNvPr>
          <p:cNvSpPr/>
          <p:nvPr/>
        </p:nvSpPr>
        <p:spPr>
          <a:xfrm>
            <a:off x="1743740" y="982176"/>
            <a:ext cx="869743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/>
              <a:t>Sistem</a:t>
            </a:r>
            <a:r>
              <a:rPr lang="en-US" sz="2600" dirty="0"/>
              <a:t> </a:t>
            </a:r>
            <a:r>
              <a:rPr lang="en-US" sz="2600" dirty="0" err="1"/>
              <a:t>zaštite</a:t>
            </a:r>
            <a:r>
              <a:rPr lang="en-US" sz="2600" dirty="0"/>
              <a:t> se </a:t>
            </a:r>
            <a:r>
              <a:rPr lang="en-US" sz="2600" dirty="0" err="1"/>
              <a:t>sastoji</a:t>
            </a:r>
            <a:r>
              <a:rPr lang="en-US" sz="2600" dirty="0"/>
              <a:t> od </a:t>
            </a:r>
            <a:r>
              <a:rPr lang="en-US" sz="2600" dirty="0" err="1"/>
              <a:t>niza</a:t>
            </a:r>
            <a:r>
              <a:rPr lang="en-US" sz="2600" dirty="0"/>
              <a:t> </a:t>
            </a:r>
            <a:r>
              <a:rPr lang="en-US" sz="2600" dirty="0" err="1"/>
              <a:t>primarnih</a:t>
            </a:r>
            <a:r>
              <a:rPr lang="en-US" sz="2600" dirty="0"/>
              <a:t> i </a:t>
            </a:r>
            <a:r>
              <a:rPr lang="en-US" sz="2600" dirty="0" err="1"/>
              <a:t>sekundarnih</a:t>
            </a:r>
            <a:r>
              <a:rPr lang="en-US" sz="2600" dirty="0"/>
              <a:t> </a:t>
            </a:r>
            <a:r>
              <a:rPr lang="en-US" sz="2600" dirty="0" err="1"/>
              <a:t>kanala</a:t>
            </a:r>
            <a:r>
              <a:rPr lang="en-US" sz="2600" dirty="0"/>
              <a:t> i </a:t>
            </a:r>
            <a:r>
              <a:rPr lang="en-US" sz="2600" dirty="0" err="1"/>
              <a:t>kanalske</a:t>
            </a:r>
            <a:r>
              <a:rPr lang="en-US" sz="2600" dirty="0"/>
              <a:t> </a:t>
            </a:r>
            <a:r>
              <a:rPr lang="en-US" sz="2600" dirty="0" err="1"/>
              <a:t>mreže</a:t>
            </a:r>
            <a:r>
              <a:rPr lang="en-US" sz="2600" dirty="0"/>
              <a:t> </a:t>
            </a:r>
            <a:r>
              <a:rPr lang="en-US" sz="2600" dirty="0" err="1"/>
              <a:t>koji</a:t>
            </a:r>
            <a:r>
              <a:rPr lang="en-US" sz="2600" dirty="0"/>
              <a:t> </a:t>
            </a:r>
            <a:r>
              <a:rPr lang="en-US" sz="2600" dirty="0" err="1"/>
              <a:t>obrubljuju</a:t>
            </a:r>
            <a:r>
              <a:rPr lang="en-US" sz="2600" dirty="0"/>
              <a:t> </a:t>
            </a:r>
            <a:r>
              <a:rPr lang="en-US" sz="2600" dirty="0" err="1"/>
              <a:t>područje</a:t>
            </a:r>
            <a:r>
              <a:rPr lang="en-US" sz="2600" dirty="0"/>
              <a:t> </a:t>
            </a:r>
            <a:r>
              <a:rPr lang="en-US" sz="2600" dirty="0" err="1"/>
              <a:t>Grada</a:t>
            </a:r>
            <a:r>
              <a:rPr lang="en-US" sz="2600" dirty="0"/>
              <a:t> Gradiška i </a:t>
            </a:r>
            <a:r>
              <a:rPr lang="en-US" sz="2600" dirty="0" err="1"/>
              <a:t>okoline</a:t>
            </a:r>
            <a:r>
              <a:rPr lang="en-US" sz="2600" dirty="0"/>
              <a:t>, </a:t>
            </a:r>
            <a:r>
              <a:rPr lang="en-US" sz="2600" dirty="0" err="1"/>
              <a:t>skupljaju</a:t>
            </a:r>
            <a:r>
              <a:rPr lang="en-US" sz="2600" dirty="0"/>
              <a:t> i </a:t>
            </a:r>
            <a:r>
              <a:rPr lang="en-US" sz="2600" dirty="0" err="1"/>
              <a:t>odvode</a:t>
            </a:r>
            <a:r>
              <a:rPr lang="en-US" sz="2600" dirty="0"/>
              <a:t> </a:t>
            </a:r>
            <a:r>
              <a:rPr lang="en-US" sz="2600" dirty="0" err="1"/>
              <a:t>višak</a:t>
            </a:r>
            <a:r>
              <a:rPr lang="en-US" sz="2600" dirty="0"/>
              <a:t> </a:t>
            </a:r>
            <a:r>
              <a:rPr lang="en-US" sz="2600" dirty="0" err="1"/>
              <a:t>vode</a:t>
            </a:r>
            <a:r>
              <a:rPr lang="en-US" sz="2600" dirty="0"/>
              <a:t> </a:t>
            </a:r>
            <a:r>
              <a:rPr lang="en-US" sz="2600" dirty="0" err="1"/>
              <a:t>preko</a:t>
            </a:r>
            <a:r>
              <a:rPr lang="en-US" sz="2600" dirty="0"/>
              <a:t> </a:t>
            </a:r>
            <a:r>
              <a:rPr lang="en-US" sz="2600" dirty="0" err="1"/>
              <a:t>crpnih</a:t>
            </a:r>
            <a:r>
              <a:rPr lang="en-US" sz="2600" dirty="0"/>
              <a:t> </a:t>
            </a:r>
            <a:r>
              <a:rPr lang="en-US" sz="2600" dirty="0" err="1"/>
              <a:t>stanica</a:t>
            </a:r>
            <a:r>
              <a:rPr lang="en-US" sz="2600" dirty="0"/>
              <a:t> u </a:t>
            </a:r>
            <a:r>
              <a:rPr lang="en-US" sz="2600" dirty="0" err="1"/>
              <a:t>rijeku</a:t>
            </a:r>
            <a:r>
              <a:rPr lang="en-US" sz="2600" dirty="0"/>
              <a:t> </a:t>
            </a:r>
            <a:r>
              <a:rPr lang="en-US" sz="2600" dirty="0" err="1"/>
              <a:t>Savu</a:t>
            </a:r>
            <a:r>
              <a:rPr lang="en-US" sz="2600" dirty="0"/>
              <a:t>.</a:t>
            </a:r>
          </a:p>
          <a:p>
            <a:endParaRPr lang="en-US" sz="2600" dirty="0"/>
          </a:p>
          <a:p>
            <a:r>
              <a:rPr lang="en-US" sz="2600" dirty="0"/>
              <a:t>U </a:t>
            </a:r>
            <a:r>
              <a:rPr lang="en-US" sz="2600" dirty="0" err="1"/>
              <a:t>zadnjem</a:t>
            </a:r>
            <a:r>
              <a:rPr lang="en-US" sz="2600" dirty="0"/>
              <a:t> </a:t>
            </a:r>
            <a:r>
              <a:rPr lang="en-US" sz="2600" dirty="0" err="1"/>
              <a:t>periodu</a:t>
            </a:r>
            <a:r>
              <a:rPr lang="en-US" sz="2600" dirty="0"/>
              <a:t> od </a:t>
            </a:r>
            <a:r>
              <a:rPr lang="en-US" sz="2600" dirty="0" err="1"/>
              <a:t>desetak</a:t>
            </a:r>
            <a:r>
              <a:rPr lang="en-US" sz="2600" dirty="0"/>
              <a:t> </a:t>
            </a:r>
            <a:r>
              <a:rPr lang="en-US" sz="2600" dirty="0" err="1"/>
              <a:t>godina</a:t>
            </a:r>
            <a:r>
              <a:rPr lang="en-US" sz="2600" dirty="0"/>
              <a:t>, </a:t>
            </a:r>
            <a:r>
              <a:rPr lang="en-US" sz="2600" dirty="0" err="1"/>
              <a:t>neadekvatnim</a:t>
            </a:r>
            <a:r>
              <a:rPr lang="en-US" sz="2600" dirty="0"/>
              <a:t> </a:t>
            </a:r>
            <a:r>
              <a:rPr lang="en-US" sz="2600" dirty="0" err="1"/>
              <a:t>održavanjem</a:t>
            </a:r>
            <a:r>
              <a:rPr lang="en-US" sz="2600" dirty="0"/>
              <a:t> </a:t>
            </a:r>
            <a:r>
              <a:rPr lang="en-US" sz="2600" dirty="0" err="1"/>
              <a:t>taj</a:t>
            </a:r>
            <a:r>
              <a:rPr lang="en-US" sz="2600" dirty="0"/>
              <a:t> dobro </a:t>
            </a:r>
            <a:r>
              <a:rPr lang="en-US" sz="2600" dirty="0" err="1"/>
              <a:t>zamišljeni</a:t>
            </a:r>
            <a:r>
              <a:rPr lang="en-US" sz="2600" dirty="0"/>
              <a:t> </a:t>
            </a:r>
            <a:r>
              <a:rPr lang="en-US" sz="2600" dirty="0" err="1"/>
              <a:t>sistem</a:t>
            </a:r>
            <a:r>
              <a:rPr lang="en-US" sz="2600" dirty="0"/>
              <a:t> za </a:t>
            </a:r>
            <a:r>
              <a:rPr lang="en-US" sz="2600" dirty="0" err="1"/>
              <a:t>odbranu</a:t>
            </a:r>
            <a:r>
              <a:rPr lang="en-US" sz="2600" dirty="0"/>
              <a:t> od </a:t>
            </a:r>
            <a:r>
              <a:rPr lang="en-US" sz="2600" dirty="0" err="1"/>
              <a:t>poplava</a:t>
            </a:r>
            <a:r>
              <a:rPr lang="en-US" sz="2600" dirty="0"/>
              <a:t> je </a:t>
            </a:r>
            <a:r>
              <a:rPr lang="en-US" sz="2600" dirty="0" err="1"/>
              <a:t>prilično</a:t>
            </a:r>
            <a:r>
              <a:rPr lang="en-US" sz="2600" dirty="0"/>
              <a:t> </a:t>
            </a:r>
            <a:r>
              <a:rPr lang="en-US" sz="2600" dirty="0" err="1"/>
              <a:t>oštećen</a:t>
            </a:r>
            <a:r>
              <a:rPr lang="en-US" sz="2600" dirty="0"/>
              <a:t> i </a:t>
            </a:r>
            <a:r>
              <a:rPr lang="en-US" sz="2600" dirty="0" err="1"/>
              <a:t>zapušten</a:t>
            </a:r>
            <a:r>
              <a:rPr lang="en-US" sz="2600" dirty="0"/>
              <a:t> </a:t>
            </a:r>
            <a:r>
              <a:rPr lang="en-US" sz="2600" dirty="0" err="1"/>
              <a:t>tako</a:t>
            </a:r>
            <a:r>
              <a:rPr lang="en-US" sz="2600" dirty="0"/>
              <a:t> da se u </a:t>
            </a:r>
            <a:r>
              <a:rPr lang="en-US" sz="2600" dirty="0" err="1"/>
              <a:t>skladu</a:t>
            </a:r>
            <a:r>
              <a:rPr lang="en-US" sz="2600" dirty="0"/>
              <a:t> </a:t>
            </a:r>
            <a:r>
              <a:rPr lang="en-US" sz="2600" dirty="0" err="1"/>
              <a:t>sa</a:t>
            </a:r>
            <a:r>
              <a:rPr lang="en-US" sz="2600" dirty="0"/>
              <a:t> </a:t>
            </a:r>
            <a:r>
              <a:rPr lang="en-US" sz="2600" dirty="0" err="1"/>
              <a:t>tim</a:t>
            </a:r>
            <a:r>
              <a:rPr lang="en-US" sz="2600" dirty="0"/>
              <a:t> </a:t>
            </a:r>
            <a:r>
              <a:rPr lang="en-US" sz="2600" dirty="0" err="1"/>
              <a:t>krenulo</a:t>
            </a:r>
            <a:r>
              <a:rPr lang="en-US" sz="2600" dirty="0"/>
              <a:t> u </a:t>
            </a:r>
            <a:r>
              <a:rPr lang="en-US" sz="2600" dirty="0" err="1"/>
              <a:t>rekonstrukciju</a:t>
            </a:r>
            <a:r>
              <a:rPr lang="en-US" sz="2600" dirty="0"/>
              <a:t> </a:t>
            </a:r>
            <a:r>
              <a:rPr lang="en-US" sz="2600" dirty="0" err="1"/>
              <a:t>određenih</a:t>
            </a:r>
            <a:r>
              <a:rPr lang="en-US" sz="2600" dirty="0"/>
              <a:t> </a:t>
            </a:r>
            <a:r>
              <a:rPr lang="en-US" sz="2600" dirty="0" err="1"/>
              <a:t>vodnih</a:t>
            </a:r>
            <a:r>
              <a:rPr lang="en-US" sz="2600" dirty="0"/>
              <a:t> </a:t>
            </a:r>
            <a:r>
              <a:rPr lang="en-US" sz="2600" dirty="0" err="1"/>
              <a:t>objekata</a:t>
            </a:r>
            <a:r>
              <a:rPr lang="en-US" sz="2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8055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>
            <a:extLst>
              <a:ext uri="{FF2B5EF4-FFF2-40B4-BE49-F238E27FC236}">
                <a16:creationId xmlns:a16="http://schemas.microsoft.com/office/drawing/2014/main" id="{6944ACC5-325B-424E-9B04-3B69E377D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7165"/>
            <a:ext cx="12093387" cy="5850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257A7FA-9DD5-46E6-9712-88BA4A2A99EB}"/>
              </a:ext>
            </a:extLst>
          </p:cNvPr>
          <p:cNvSpPr/>
          <p:nvPr/>
        </p:nvSpPr>
        <p:spPr>
          <a:xfrm>
            <a:off x="2767192" y="245952"/>
            <a:ext cx="75719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dirty="0"/>
              <a:t>Prostor od uzajamnog značaja za Gradišku i Novu Gradišku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0475657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505</TotalTime>
  <Words>2807</Words>
  <Application>Microsoft Office PowerPoint</Application>
  <PresentationFormat>Widescreen</PresentationFormat>
  <Paragraphs>194</Paragraphs>
  <Slides>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0" baseType="lpstr">
      <vt:lpstr>Arial</vt:lpstr>
      <vt:lpstr>Calibri</vt:lpstr>
      <vt:lpstr>Times New Roman</vt:lpstr>
      <vt:lpstr>Trebuchet MS</vt:lpstr>
      <vt:lpstr>Tw Cen MT</vt:lpstr>
      <vt:lpstr>Circuit</vt:lpstr>
      <vt:lpstr>Kako upravljati poplavama </vt:lpstr>
      <vt:lpstr>Odakle dolazimo</vt:lpstr>
      <vt:lpstr>PowerPoint Presentation</vt:lpstr>
      <vt:lpstr>Poplava je prirodna pojava koja označava neuobičajeno visok vodostaj u rijekama i jezerima, zbog koga se voda iz riječnog korita ili jezerske zavale, preliva preko obale i plavi okolno područje.  Razlozi za nastanak poplave su najčešće obilne padavine, naglo topljenje snijega i leda, kao i tektonska pomjeranja tla. </vt:lpstr>
      <vt:lpstr>PROSTORI NA TERITORIJI REPUBLIKE BOSNE I HERCEGOVINE I HRVATSKE KOJI SU U POSLEDNJIH 10 GODINA BILI ZAHVAĆENI POPLAVAMA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Takođe, vegetacija djeluje i kroz proces zadržavanja naglog topljenja snijega tako što zadržava dovoljno niske temperature prizemnih slojeva vazduha, naročito kod šumske vegetacije i time usporava naglo topljenje snijega koje može izazvati veće poplavne talase, naročito u planinskim predjelima.  </vt:lpstr>
      <vt:lpstr>Dosadašnje nedomaćinsko ponašanje prema šumama kao i neplanska sječa narušili su taj prirodni sistem i kao rezultat imamo sve češće i obimnije bujične poplave svih, pa i najmanjih, potoka na padinama Kozare i Prosare.</vt:lpstr>
      <vt:lpstr>Područje grada Gradiška nalazi se, najvećim djelom, u slivu rijeke Save koja izvire u planinama zapadne Slovenije i ima dužinu od 944 km do ušća u Dunav u Beogradu. </vt:lpstr>
      <vt:lpstr>PowerPoint Presentation</vt:lpstr>
      <vt:lpstr>PowerPoint Presentation</vt:lpstr>
      <vt:lpstr>PowerPoint Presentation</vt:lpstr>
      <vt:lpstr>PowerPoint Presentation</vt:lpstr>
      <vt:lpstr>Redovna kontrola stanja vodostaja rijeke Save u Gradišci vrši se u Hidrološkoj stanici Gradiška koja je jedna od četiri takve stanice na cjelom toku rijeke Save i koja, za potrebe RHMZ Banja Luka, vrše mjerenje vodostaja rijeke Save. . </vt:lpstr>
      <vt:lpstr>PowerPoint Presentation</vt:lpstr>
      <vt:lpstr>PowerPoint Presentation</vt:lpstr>
      <vt:lpstr> Među veće potoke i rječice spadaju Vrbaška, Jablanica, Lubina i Jurkovica. NJihovi vodotokovi nisu uređeni pa uslijed zaraslosti rastinjem, malih improvizovanih vodenih propusta, raznog krupnog smeća i drugih prepreka dolazi do njihovog izlijevanja iz korita i nastajanja velikih šteta, uglavnom, na poljoprivrednom, obradivom zemljištu.</vt:lpstr>
      <vt:lpstr>PowerPoint Presentation</vt:lpstr>
      <vt:lpstr> ANALIZA  RIZIKA OD POPLAVA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UPUTSTVO ZA IZVRŠENJE MOBILIZACIJE  Na području Grada pozivanje, saopštavanje i prenošenje naređenja za mobilizaciju vrši se na sljedeće načine:    1. putem fiksne i mobilne telefonije, 2. preko kurirsko-pozivarske službe.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ЈU Srеdnjа stručnа i tеhničkа škоlа - Gradiška</dc:creator>
  <cp:lastModifiedBy>ЈU Srеdnjа stručnа i tеhničkа škоlа - Gradiška</cp:lastModifiedBy>
  <cp:revision>62</cp:revision>
  <dcterms:created xsi:type="dcterms:W3CDTF">2022-09-19T13:44:46Z</dcterms:created>
  <dcterms:modified xsi:type="dcterms:W3CDTF">2022-09-21T11:37:58Z</dcterms:modified>
</cp:coreProperties>
</file>